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86" r:id="rId3"/>
    <p:sldId id="287" r:id="rId4"/>
    <p:sldId id="288" r:id="rId5"/>
    <p:sldId id="289" r:id="rId6"/>
    <p:sldId id="293" r:id="rId7"/>
    <p:sldId id="295" r:id="rId8"/>
    <p:sldId id="294" r:id="rId9"/>
    <p:sldId id="296" r:id="rId10"/>
    <p:sldId id="297" r:id="rId11"/>
    <p:sldId id="298" r:id="rId12"/>
    <p:sldId id="290" r:id="rId13"/>
    <p:sldId id="279" r:id="rId14"/>
    <p:sldId id="272" r:id="rId15"/>
    <p:sldId id="276" r:id="rId16"/>
    <p:sldId id="275" r:id="rId17"/>
    <p:sldId id="273" r:id="rId18"/>
    <p:sldId id="274" r:id="rId19"/>
    <p:sldId id="277" r:id="rId20"/>
    <p:sldId id="278" r:id="rId21"/>
    <p:sldId id="280" r:id="rId22"/>
    <p:sldId id="283" r:id="rId23"/>
    <p:sldId id="284" r:id="rId24"/>
    <p:sldId id="285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0000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61" autoAdjust="0"/>
    <p:restoredTop sz="94323" autoAdjust="0"/>
  </p:normalViewPr>
  <p:slideViewPr>
    <p:cSldViewPr snapToGrid="0">
      <p:cViewPr varScale="1">
        <p:scale>
          <a:sx n="107" d="100"/>
          <a:sy n="107" d="100"/>
        </p:scale>
        <p:origin x="1047" y="87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DDF6-12D5-439C-9311-30A690A03C00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027ED-2540-4F18-8095-2BB7B055CF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766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027ED-2540-4F18-8095-2BB7B055CF2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345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027ED-2540-4F18-8095-2BB7B055CF2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59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027ED-2540-4F18-8095-2BB7B055CF2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070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F79C-9475-43D7-8B28-1A844C3084BC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0278C-FD90-4857-949D-DB4CAB79A4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679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F79C-9475-43D7-8B28-1A844C3084BC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0278C-FD90-4857-949D-DB4CAB79A4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268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F79C-9475-43D7-8B28-1A844C3084BC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0278C-FD90-4857-949D-DB4CAB79A4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550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60FA1A-4DDB-4ABA-9041-0D742A845A4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29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 userDrawn="1"/>
        </p:nvSpPr>
        <p:spPr>
          <a:xfrm>
            <a:off x="0" y="74407"/>
            <a:ext cx="12192000" cy="41549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sz="700" b="1" dirty="0"/>
          </a:p>
          <a:p>
            <a:pPr algn="ctr"/>
            <a:endParaRPr lang="en-US" altLang="zh-CN" sz="700" b="1" dirty="0"/>
          </a:p>
          <a:p>
            <a:pPr algn="ctr"/>
            <a:endParaRPr lang="en-US" altLang="zh-CN" sz="700" b="1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2918" y="70779"/>
            <a:ext cx="10515600" cy="380144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4472" y="-30821"/>
            <a:ext cx="12192000" cy="101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11644164" y="70779"/>
            <a:ext cx="445921" cy="4143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832075" y="105995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TNA1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直角三角形 11"/>
          <p:cNvSpPr/>
          <p:nvPr userDrawn="1"/>
        </p:nvSpPr>
        <p:spPr>
          <a:xfrm rot="18870523">
            <a:off x="11414473" y="225777"/>
            <a:ext cx="76444" cy="7491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4194426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F79C-9475-43D7-8B28-1A844C3084BC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0278C-FD90-4857-949D-DB4CAB79A4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052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F79C-9475-43D7-8B28-1A844C3084BC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0278C-FD90-4857-949D-DB4CAB79A4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579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F79C-9475-43D7-8B28-1A844C3084BC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0278C-FD90-4857-949D-DB4CAB79A4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200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F79C-9475-43D7-8B28-1A844C3084BC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0278C-FD90-4857-949D-DB4CAB79A4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786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F79C-9475-43D7-8B28-1A844C3084BC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0278C-FD90-4857-949D-DB4CAB79A4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15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F79C-9475-43D7-8B28-1A844C3084BC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0278C-FD90-4857-949D-DB4CAB79A4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517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F79C-9475-43D7-8B28-1A844C3084BC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0278C-FD90-4857-949D-DB4CAB79A4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28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1F79C-9475-43D7-8B28-1A844C3084BC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0278C-FD90-4857-949D-DB4CAB79A4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482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128816"/>
              </p:ext>
            </p:extLst>
          </p:nvPr>
        </p:nvGraphicFramePr>
        <p:xfrm>
          <a:off x="2875402" y="190857"/>
          <a:ext cx="4087258" cy="667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Workflow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rgbClr val="FF0000"/>
                          </a:solidFill>
                        </a:rPr>
                        <a:t>Collate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Batch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Zone Picking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Pick Eligibilities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Picking Cart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Outbound</a:t>
                      </a:r>
                      <a:r>
                        <a:rPr lang="en-US" altLang="zh-CN" b="0" baseline="0" dirty="0">
                          <a:solidFill>
                            <a:schemeClr val="tx1"/>
                          </a:solidFill>
                        </a:rPr>
                        <a:t> Management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rgbClr val="FF0000"/>
                          </a:solidFill>
                        </a:rPr>
                        <a:t>Order Pool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rgbClr val="FF0000"/>
                          </a:solidFill>
                        </a:rPr>
                        <a:t>Process Path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err="1">
                          <a:solidFill>
                            <a:schemeClr val="tx1"/>
                          </a:solidFill>
                        </a:rPr>
                        <a:t>Rebatch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 Station Type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err="1">
                          <a:solidFill>
                            <a:schemeClr val="tx1"/>
                          </a:solidFill>
                        </a:rPr>
                        <a:t>Rebatch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 Station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err="1">
                          <a:solidFill>
                            <a:schemeClr val="tx1"/>
                          </a:solidFill>
                        </a:rPr>
                        <a:t>Rebin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 Station Type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err="1">
                          <a:solidFill>
                            <a:schemeClr val="tx1"/>
                          </a:solidFill>
                        </a:rPr>
                        <a:t>Rebin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 Station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err="1">
                          <a:solidFill>
                            <a:schemeClr val="tx1"/>
                          </a:solidFill>
                        </a:rPr>
                        <a:t>Rebin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 Wall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Pack</a:t>
                      </a:r>
                      <a:r>
                        <a:rPr lang="en-US" altLang="zh-CN" b="0" baseline="0" dirty="0">
                          <a:solidFill>
                            <a:schemeClr val="tx1"/>
                          </a:solidFill>
                        </a:rPr>
                        <a:t> Station Type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Pack Station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Box Configure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Pick Path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734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2-Collate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149" y="1058267"/>
            <a:ext cx="7838369" cy="569626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894242" y="5893377"/>
            <a:ext cx="2120901" cy="36420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/>
          <p:cNvSpPr>
            <a:spLocks noGrp="1"/>
          </p:cNvSpPr>
          <p:nvPr/>
        </p:nvSpPr>
        <p:spPr bwMode="auto">
          <a:xfrm>
            <a:off x="113665" y="309950"/>
            <a:ext cx="864235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1" tIns="48320" rIns="96641" bIns="48320" numCol="1" anchor="ctr" anchorCtr="0" compatLnSpc="1">
            <a:prstTxWarp prst="textNoShape">
              <a:avLst/>
            </a:prstTxWarp>
          </a:bodyPr>
          <a:lstStyle>
            <a:lvl1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2pPr>
            <a:lvl3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3pPr>
            <a:lvl4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4pPr>
            <a:lvl5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5pPr>
            <a:lvl6pPr marL="4572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6pPr>
            <a:lvl7pPr marL="9144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7pPr>
            <a:lvl8pPr marL="1371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8pPr>
            <a:lvl9pPr marL="18288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9pPr>
          </a:lstStyle>
          <a:p>
            <a:r>
              <a:rPr lang="en-US" altLang="zh-CN" sz="2400" b="1" dirty="0">
                <a:solidFill>
                  <a:schemeClr val="tx1"/>
                </a:solidFill>
              </a:rPr>
              <a:t>Reprint Invoice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36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2-Collate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" t="17026" r="4639" b="15302"/>
          <a:stretch/>
        </p:blipFill>
        <p:spPr bwMode="auto">
          <a:xfrm>
            <a:off x="508228" y="1431296"/>
            <a:ext cx="11246769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866712" y="1765768"/>
          <a:ext cx="874776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08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09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00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02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03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04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05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06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07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08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09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00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圆角矩形 4"/>
          <p:cNvSpPr/>
          <p:nvPr/>
        </p:nvSpPr>
        <p:spPr>
          <a:xfrm>
            <a:off x="3726180" y="1581656"/>
            <a:ext cx="167640" cy="18411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1</a:t>
            </a:r>
            <a:endParaRPr lang="zh-CN" altLang="en-US" sz="1400" b="1" dirty="0"/>
          </a:p>
        </p:txBody>
      </p:sp>
      <p:sp>
        <p:nvSpPr>
          <p:cNvPr id="6" name="圆角矩形 5"/>
          <p:cNvSpPr/>
          <p:nvPr/>
        </p:nvSpPr>
        <p:spPr>
          <a:xfrm>
            <a:off x="4351020" y="1573228"/>
            <a:ext cx="167640" cy="18411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1</a:t>
            </a:r>
            <a:endParaRPr lang="zh-CN" altLang="en-US" sz="1400" b="1" dirty="0"/>
          </a:p>
        </p:txBody>
      </p:sp>
      <p:sp>
        <p:nvSpPr>
          <p:cNvPr id="7" name="圆角矩形 6"/>
          <p:cNvSpPr/>
          <p:nvPr/>
        </p:nvSpPr>
        <p:spPr>
          <a:xfrm>
            <a:off x="4975860" y="1573228"/>
            <a:ext cx="167640" cy="18411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2</a:t>
            </a:r>
            <a:endParaRPr lang="zh-CN" altLang="en-US" sz="1400" b="1" dirty="0"/>
          </a:p>
        </p:txBody>
      </p:sp>
      <p:sp>
        <p:nvSpPr>
          <p:cNvPr id="8" name="圆角矩形 7"/>
          <p:cNvSpPr/>
          <p:nvPr/>
        </p:nvSpPr>
        <p:spPr>
          <a:xfrm>
            <a:off x="8694420" y="1570804"/>
            <a:ext cx="167640" cy="18411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1</a:t>
            </a:r>
            <a:endParaRPr lang="zh-CN" altLang="en-US" sz="1400" b="1" dirty="0"/>
          </a:p>
        </p:txBody>
      </p:sp>
      <p:sp>
        <p:nvSpPr>
          <p:cNvPr id="9" name="圆角矩形 8"/>
          <p:cNvSpPr/>
          <p:nvPr/>
        </p:nvSpPr>
        <p:spPr>
          <a:xfrm>
            <a:off x="9319260" y="1562376"/>
            <a:ext cx="167640" cy="18411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1</a:t>
            </a:r>
            <a:endParaRPr lang="zh-CN" altLang="en-US" sz="1400" b="1" dirty="0"/>
          </a:p>
        </p:txBody>
      </p:sp>
      <p:sp>
        <p:nvSpPr>
          <p:cNvPr id="10" name="圆角矩形 9"/>
          <p:cNvSpPr/>
          <p:nvPr/>
        </p:nvSpPr>
        <p:spPr>
          <a:xfrm>
            <a:off x="9944100" y="1562376"/>
            <a:ext cx="167640" cy="18411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2</a:t>
            </a:r>
            <a:endParaRPr lang="zh-CN" altLang="en-US" sz="1400" b="1" dirty="0"/>
          </a:p>
        </p:txBody>
      </p:sp>
      <p:sp>
        <p:nvSpPr>
          <p:cNvPr id="11" name="Title 1"/>
          <p:cNvSpPr>
            <a:spLocks noGrp="1"/>
          </p:cNvSpPr>
          <p:nvPr/>
        </p:nvSpPr>
        <p:spPr bwMode="auto">
          <a:xfrm>
            <a:off x="138328" y="360723"/>
            <a:ext cx="864235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1" tIns="48320" rIns="96641" bIns="48320" numCol="1" anchor="ctr" anchorCtr="0" compatLnSpc="1">
            <a:prstTxWarp prst="textNoShape">
              <a:avLst/>
            </a:prstTxWarp>
          </a:bodyPr>
          <a:lstStyle>
            <a:lvl1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2pPr>
            <a:lvl3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3pPr>
            <a:lvl4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4pPr>
            <a:lvl5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5pPr>
            <a:lvl6pPr marL="4572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6pPr>
            <a:lvl7pPr marL="9144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7pPr>
            <a:lvl8pPr marL="1371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8pPr>
            <a:lvl9pPr marL="18288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9pPr>
          </a:lstStyle>
          <a:p>
            <a:r>
              <a:rPr lang="en-US" altLang="zh-CN" sz="2400" b="1" dirty="0">
                <a:solidFill>
                  <a:schemeClr val="tx1"/>
                </a:solidFill>
              </a:rPr>
              <a:t>Reprint Invoice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6867180" y="1018005"/>
          <a:ext cx="4876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Reprint Shipment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Reprint Invoice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Add Collate Profile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矩形 22"/>
          <p:cNvSpPr/>
          <p:nvPr/>
        </p:nvSpPr>
        <p:spPr>
          <a:xfrm>
            <a:off x="508228" y="4558959"/>
            <a:ext cx="2358484" cy="37825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266700" y="1028119"/>
          <a:ext cx="16256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See Collate Profile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9" name="组合 18"/>
          <p:cNvGrpSpPr/>
          <p:nvPr/>
        </p:nvGrpSpPr>
        <p:grpSpPr>
          <a:xfrm>
            <a:off x="560910" y="1421182"/>
            <a:ext cx="11053562" cy="1490281"/>
            <a:chOff x="138328" y="1463466"/>
            <a:chExt cx="11810294" cy="1673433"/>
          </a:xfrm>
        </p:grpSpPr>
        <p:pic>
          <p:nvPicPr>
            <p:cNvPr id="39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328" y="1463466"/>
              <a:ext cx="11810294" cy="167343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矩形 13"/>
            <p:cNvSpPr/>
            <p:nvPr/>
          </p:nvSpPr>
          <p:spPr>
            <a:xfrm>
              <a:off x="138328" y="1740605"/>
              <a:ext cx="3862172" cy="421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b="1" dirty="0" err="1">
                  <a:solidFill>
                    <a:schemeClr val="tx1"/>
                  </a:solidFill>
                </a:rPr>
                <a:t>PPMultiLarge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3784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2-Collate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51028" y="536367"/>
            <a:ext cx="8815172" cy="1368634"/>
            <a:chOff x="138328" y="1463466"/>
            <a:chExt cx="11810294" cy="1673433"/>
          </a:xfrm>
        </p:grpSpPr>
        <p:pic>
          <p:nvPicPr>
            <p:cNvPr id="4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328" y="1463466"/>
              <a:ext cx="11810294" cy="167343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138328" y="1740605"/>
              <a:ext cx="3862172" cy="421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b="1" dirty="0" err="1">
                  <a:solidFill>
                    <a:schemeClr val="tx1"/>
                  </a:solidFill>
                </a:rPr>
                <a:t>PPMultiLarge</a:t>
              </a:r>
              <a:endParaRPr lang="zh-CN" alt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Content Placeholder 2"/>
          <p:cNvSpPr txBox="1">
            <a:spLocks/>
          </p:cNvSpPr>
          <p:nvPr/>
        </p:nvSpPr>
        <p:spPr>
          <a:xfrm>
            <a:off x="151028" y="1941162"/>
            <a:ext cx="11992446" cy="4017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1. Status:</a:t>
            </a:r>
          </a:p>
          <a:p>
            <a:r>
              <a:rPr lang="en-US" sz="1200" b="1" dirty="0"/>
              <a:t>Active</a:t>
            </a:r>
            <a:r>
              <a:rPr lang="en-US" sz="1200" dirty="0"/>
              <a:t>: Batches</a:t>
            </a:r>
            <a:r>
              <a:rPr lang="zh-CN" altLang="en-US" sz="1200" dirty="0"/>
              <a:t>会被</a:t>
            </a:r>
            <a:r>
              <a:rPr lang="en-US" sz="1200" dirty="0"/>
              <a:t>collated</a:t>
            </a:r>
            <a:r>
              <a:rPr lang="zh-CN" altLang="en-US" sz="1200" dirty="0"/>
              <a:t>并且按照</a:t>
            </a:r>
            <a:r>
              <a:rPr lang="en-US" altLang="zh-CN" sz="1200" dirty="0"/>
              <a:t>PP</a:t>
            </a:r>
            <a:r>
              <a:rPr lang="zh-CN" altLang="en-US" sz="1200" dirty="0"/>
              <a:t>的其他设定被安排拣货</a:t>
            </a:r>
            <a:endParaRPr lang="en-US" sz="1200" dirty="0"/>
          </a:p>
          <a:p>
            <a:r>
              <a:rPr lang="en-US" sz="1200" b="1" dirty="0"/>
              <a:t>Collate Disabled</a:t>
            </a:r>
            <a:r>
              <a:rPr lang="en-US" sz="1200" dirty="0"/>
              <a:t>: </a:t>
            </a:r>
            <a:r>
              <a:rPr lang="zh-CN" altLang="en-US" sz="1200" dirty="0"/>
              <a:t>停止</a:t>
            </a:r>
            <a:r>
              <a:rPr lang="en-US" sz="1200" dirty="0"/>
              <a:t>collating, </a:t>
            </a:r>
            <a:r>
              <a:rPr lang="zh-CN" altLang="en-US" sz="1200" dirty="0"/>
              <a:t>但所有已经</a:t>
            </a:r>
            <a:r>
              <a:rPr lang="en-US" altLang="zh-CN" sz="1200" dirty="0"/>
              <a:t>collate</a:t>
            </a:r>
            <a:r>
              <a:rPr lang="zh-CN" altLang="en-US" sz="1200" dirty="0"/>
              <a:t>完成的批次会被安排完成拣货</a:t>
            </a:r>
            <a:r>
              <a:rPr lang="en-US" sz="1200" dirty="0"/>
              <a:t>. </a:t>
            </a:r>
            <a:r>
              <a:rPr lang="zh-CN" altLang="en-US" sz="1200" b="1" dirty="0"/>
              <a:t>如果仅仅</a:t>
            </a:r>
            <a:r>
              <a:rPr lang="en-US" altLang="zh-CN" sz="1200" b="1" dirty="0"/>
              <a:t>collate</a:t>
            </a:r>
            <a:r>
              <a:rPr lang="zh-CN" altLang="en-US" sz="1200" b="1" dirty="0"/>
              <a:t>需要被暂停，这个设定是建议值</a:t>
            </a:r>
            <a:endParaRPr lang="en-US" sz="1200" b="1" dirty="0"/>
          </a:p>
          <a:p>
            <a:r>
              <a:rPr lang="en-US" sz="1200" b="1" dirty="0"/>
              <a:t>Paused</a:t>
            </a:r>
            <a:r>
              <a:rPr lang="en-US" sz="1200" dirty="0"/>
              <a:t>: </a:t>
            </a:r>
            <a:r>
              <a:rPr lang="zh-CN" altLang="en-US" sz="1200" dirty="0"/>
              <a:t>同时停止拣货与新批次生成</a:t>
            </a:r>
            <a:r>
              <a:rPr lang="en-US" sz="1200" dirty="0"/>
              <a:t>. </a:t>
            </a:r>
            <a:r>
              <a:rPr lang="zh-CN" altLang="en-US" sz="1200" dirty="0"/>
              <a:t>现阶段在</a:t>
            </a:r>
            <a:r>
              <a:rPr lang="en-US" altLang="zh-CN" sz="1200" dirty="0"/>
              <a:t>PP</a:t>
            </a:r>
            <a:r>
              <a:rPr lang="zh-CN" altLang="en-US" sz="1200" dirty="0"/>
              <a:t>里的拣货人员会完成剩余在拣货枪里的货品然后被系统分配到其他</a:t>
            </a:r>
            <a:r>
              <a:rPr lang="en-US" altLang="zh-CN" sz="1200" dirty="0"/>
              <a:t>PP</a:t>
            </a:r>
            <a:r>
              <a:rPr lang="zh-CN" altLang="en-US" sz="1200" dirty="0"/>
              <a:t>里</a:t>
            </a:r>
            <a:r>
              <a:rPr lang="en-US" sz="1200" dirty="0"/>
              <a:t>. </a:t>
            </a:r>
            <a:r>
              <a:rPr lang="zh-CN" altLang="en-US" sz="1200" dirty="0"/>
              <a:t>直到</a:t>
            </a:r>
            <a:r>
              <a:rPr lang="en-US" altLang="zh-CN" sz="1200" dirty="0"/>
              <a:t>PP</a:t>
            </a:r>
            <a:r>
              <a:rPr lang="zh-CN" altLang="en-US" sz="1200" dirty="0"/>
              <a:t>状态切换成</a:t>
            </a:r>
            <a:r>
              <a:rPr lang="en-US" sz="1200" b="1" dirty="0"/>
              <a:t>Active</a:t>
            </a:r>
            <a:r>
              <a:rPr lang="zh-CN" altLang="en-US" sz="1200" dirty="0"/>
              <a:t>或</a:t>
            </a:r>
            <a:r>
              <a:rPr lang="en-US" sz="1200" b="1" dirty="0"/>
              <a:t>Collate Disabled</a:t>
            </a:r>
            <a:r>
              <a:rPr lang="zh-CN" altLang="en-US" sz="1200" dirty="0"/>
              <a:t>，该</a:t>
            </a:r>
            <a:r>
              <a:rPr lang="en-US" altLang="zh-CN" sz="1200" dirty="0"/>
              <a:t>PP</a:t>
            </a:r>
            <a:r>
              <a:rPr lang="zh-CN" altLang="en-US" sz="1200" dirty="0"/>
              <a:t>里不会再有新的拣货行为生成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b="1" dirty="0"/>
              <a:t>2. Demand Window 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dirty="0"/>
              <a:t>    zone picking</a:t>
            </a:r>
            <a:r>
              <a:rPr lang="zh-CN" altLang="en-US" sz="1200" dirty="0"/>
              <a:t>中一个批次第一个被捡货品与最后一个被捡货品之间期望时间差</a:t>
            </a:r>
            <a:r>
              <a:rPr lang="en-US" altLang="zh-CN" sz="1200" dirty="0"/>
              <a:t>. </a:t>
            </a:r>
            <a:r>
              <a:rPr lang="zh-CN" altLang="en-US" sz="1200" dirty="0"/>
              <a:t>如果一个现有批次接近</a:t>
            </a:r>
            <a:r>
              <a:rPr lang="en-US" altLang="zh-CN" sz="1200" dirty="0"/>
              <a:t>Demand Window</a:t>
            </a:r>
            <a:r>
              <a:rPr lang="zh-CN" altLang="en-US" sz="1200" dirty="0"/>
              <a:t>设定的时间，它所剩余的货品会被给予优先权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b="1" dirty="0"/>
              <a:t>3. Pick Rate Average </a:t>
            </a:r>
            <a:r>
              <a:rPr lang="en-US" altLang="zh-CN" sz="1200" dirty="0"/>
              <a:t>– </a:t>
            </a:r>
            <a:r>
              <a:rPr lang="zh-CN" altLang="en-US" sz="1200" dirty="0"/>
              <a:t>在此</a:t>
            </a:r>
            <a:r>
              <a:rPr lang="en-US" altLang="zh-CN" sz="1200" dirty="0"/>
              <a:t>PP</a:t>
            </a:r>
            <a:r>
              <a:rPr lang="zh-CN" altLang="en-US" sz="1200" dirty="0"/>
              <a:t>内，一个拣货员工一小时之内预计的平均拣货量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b="1" dirty="0"/>
              <a:t>4. Process pad</a:t>
            </a:r>
            <a:r>
              <a:rPr lang="zh-CN" altLang="en-US" sz="1200" dirty="0"/>
              <a:t>是系统用来决定</a:t>
            </a:r>
            <a:r>
              <a:rPr lang="en-US" altLang="zh-CN" sz="1200" b="1" dirty="0"/>
              <a:t>pick need-by time</a:t>
            </a:r>
            <a:r>
              <a:rPr lang="en-US" altLang="zh-CN" sz="1200" dirty="0"/>
              <a:t>, </a:t>
            </a:r>
            <a:r>
              <a:rPr lang="zh-CN" altLang="en-US" sz="1200" dirty="0"/>
              <a:t>而</a:t>
            </a:r>
            <a:r>
              <a:rPr lang="en-US" altLang="zh-CN" sz="1200" b="1" dirty="0"/>
              <a:t>pick need-by time</a:t>
            </a:r>
            <a:r>
              <a:rPr lang="zh-CN" altLang="en-US" sz="1200" dirty="0"/>
              <a:t>又用来决定货品为了满足在</a:t>
            </a:r>
            <a:r>
              <a:rPr lang="en-US" altLang="zh-CN" sz="1200" dirty="0"/>
              <a:t>CPT</a:t>
            </a:r>
            <a:r>
              <a:rPr lang="zh-CN" altLang="en-US" sz="1200" dirty="0"/>
              <a:t>前拣完一定要开始拣货的时间，</a:t>
            </a:r>
            <a:r>
              <a:rPr lang="en-US" altLang="zh-CN" sz="1200" dirty="0"/>
              <a:t>Process pad</a:t>
            </a:r>
            <a:r>
              <a:rPr lang="zh-CN" altLang="en-US" sz="1200" dirty="0"/>
              <a:t>应该大致接近一个订单在</a:t>
            </a:r>
            <a:r>
              <a:rPr lang="en-US" altLang="zh-CN" sz="1200" dirty="0"/>
              <a:t>FC</a:t>
            </a:r>
            <a:r>
              <a:rPr lang="zh-CN" altLang="en-US" sz="1200" dirty="0"/>
              <a:t>里走完所有工序的时间总和</a:t>
            </a:r>
            <a:r>
              <a:rPr lang="en-US" altLang="zh-CN" sz="1200" dirty="0"/>
              <a:t>.</a:t>
            </a:r>
            <a:r>
              <a:rPr lang="zh-CN" altLang="en-US" sz="1200" dirty="0"/>
              <a:t>，最重要和需要理解的设定之一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b="1" dirty="0"/>
              <a:t>Normal Picking</a:t>
            </a:r>
            <a:r>
              <a:rPr lang="en-US" altLang="zh-CN" sz="1200" dirty="0"/>
              <a:t>: PNB</a:t>
            </a:r>
            <a:r>
              <a:rPr lang="zh-CN" altLang="en-US" sz="1200" dirty="0"/>
              <a:t>（</a:t>
            </a:r>
            <a:r>
              <a:rPr lang="en-US" altLang="zh-CN" sz="1200" dirty="0"/>
              <a:t>Pick Need-by Time</a:t>
            </a:r>
            <a:r>
              <a:rPr lang="zh-CN" altLang="en-US" sz="1200" dirty="0"/>
              <a:t>）之前、</a:t>
            </a:r>
            <a:r>
              <a:rPr lang="en-US" altLang="zh-CN" sz="1200" b="1" dirty="0"/>
              <a:t>Late</a:t>
            </a:r>
            <a:r>
              <a:rPr lang="en-US" altLang="zh-CN" sz="1200" dirty="0"/>
              <a:t>: PNB</a:t>
            </a:r>
            <a:r>
              <a:rPr lang="zh-CN" altLang="en-US" sz="1200" dirty="0"/>
              <a:t>之后</a:t>
            </a:r>
            <a:r>
              <a:rPr lang="en-US" altLang="zh-CN" sz="1200" dirty="0"/>
              <a:t>0-30</a:t>
            </a:r>
            <a:r>
              <a:rPr lang="zh-CN" altLang="en-US" sz="1200" dirty="0"/>
              <a:t>分钟、</a:t>
            </a:r>
            <a:r>
              <a:rPr lang="en-US" altLang="zh-CN" sz="1200" b="1" dirty="0"/>
              <a:t>Really Late</a:t>
            </a:r>
            <a:r>
              <a:rPr lang="en-US" altLang="zh-CN" sz="1200" dirty="0"/>
              <a:t>: PNB30</a:t>
            </a:r>
            <a:r>
              <a:rPr lang="zh-CN" altLang="en-US" sz="1200" dirty="0"/>
              <a:t>分钟之后且</a:t>
            </a:r>
            <a:r>
              <a:rPr lang="en-US" altLang="zh-CN" sz="1200" dirty="0"/>
              <a:t>CPT2.5</a:t>
            </a:r>
            <a:r>
              <a:rPr lang="zh-CN" altLang="en-US" sz="1200" dirty="0"/>
              <a:t>小时之外、</a:t>
            </a:r>
            <a:r>
              <a:rPr lang="en-US" altLang="zh-CN" sz="1200" b="1" dirty="0"/>
              <a:t>Really </a:t>
            </a:r>
            <a:r>
              <a:rPr lang="en-US" altLang="zh-CN" sz="1200" b="1" dirty="0" err="1"/>
              <a:t>Really</a:t>
            </a:r>
            <a:r>
              <a:rPr lang="en-US" altLang="zh-CN" sz="1200" b="1" dirty="0"/>
              <a:t> Late</a:t>
            </a:r>
            <a:r>
              <a:rPr lang="en-US" altLang="zh-CN" sz="1200" dirty="0"/>
              <a:t>: CPT2.5</a:t>
            </a:r>
            <a:r>
              <a:rPr lang="zh-CN" altLang="en-US" sz="1200" dirty="0"/>
              <a:t>小时之内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b="1" dirty="0"/>
              <a:t>5. Tote Limit </a:t>
            </a:r>
            <a:r>
              <a:rPr lang="en-US" altLang="zh-CN" sz="1200" dirty="0"/>
              <a:t>– </a:t>
            </a:r>
            <a:r>
              <a:rPr lang="zh-CN" altLang="en-US" sz="1200" dirty="0"/>
              <a:t>任意时刻系统中的允许最大数目的</a:t>
            </a:r>
            <a:r>
              <a:rPr lang="en-US" altLang="zh-CN" sz="1200" dirty="0"/>
              <a:t>totes</a:t>
            </a:r>
            <a:r>
              <a:rPr lang="zh-CN" altLang="en-US" sz="1200" dirty="0"/>
              <a:t>数</a:t>
            </a:r>
            <a:r>
              <a:rPr lang="en-US" altLang="zh-CN" sz="1200" dirty="0"/>
              <a:t>, Tote limit</a:t>
            </a:r>
            <a:r>
              <a:rPr lang="zh-CN" altLang="en-US" sz="1200" dirty="0"/>
              <a:t>可以设定成去反映传送带的运送能力以控制整个传送系统的流量</a:t>
            </a:r>
            <a:r>
              <a:rPr lang="en-US" altLang="zh-CN" sz="1200" dirty="0"/>
              <a:t>,</a:t>
            </a:r>
            <a:r>
              <a:rPr lang="zh-CN" altLang="en-US" sz="1200" b="1" dirty="0"/>
              <a:t>如果设定成</a:t>
            </a:r>
            <a:r>
              <a:rPr lang="en-US" altLang="zh-CN" sz="1200" b="1" dirty="0"/>
              <a:t>0</a:t>
            </a:r>
            <a:r>
              <a:rPr lang="zh-CN" altLang="en-US" sz="1200" b="1" dirty="0"/>
              <a:t>代表传送能力是无限的</a:t>
            </a:r>
            <a:r>
              <a:rPr lang="en-US" altLang="zh-CN" sz="1200" dirty="0"/>
              <a:t>. , FC</a:t>
            </a:r>
            <a:r>
              <a:rPr lang="zh-CN" altLang="en-US" sz="1200" dirty="0"/>
              <a:t>可以改变这个值如果下游过载或量太少</a:t>
            </a:r>
            <a:r>
              <a:rPr lang="en-US" altLang="zh-CN" sz="1200" dirty="0"/>
              <a:t>,</a:t>
            </a:r>
            <a:r>
              <a:rPr lang="zh-CN" altLang="en-US" sz="1200" dirty="0"/>
              <a:t>帮助保持控制物理的流量并且减少回转率</a:t>
            </a:r>
            <a:r>
              <a:rPr lang="en-US" altLang="zh-CN" sz="1200" dirty="0"/>
              <a:t> </a:t>
            </a:r>
          </a:p>
          <a:p>
            <a:pPr marL="0" indent="0">
              <a:buNone/>
            </a:pPr>
            <a:r>
              <a:rPr lang="en-US" altLang="zh-CN" sz="1200" b="1" dirty="0"/>
              <a:t>6. Batch Limits</a:t>
            </a:r>
            <a:r>
              <a:rPr lang="zh-CN" altLang="en-US" sz="1200" b="1" dirty="0"/>
              <a:t>：</a:t>
            </a:r>
            <a:r>
              <a:rPr lang="zh-CN" altLang="en-US" sz="1200" dirty="0"/>
              <a:t>任意时刻系统允许同时打开批次的最大数目，任一批次从它第一个货品被拣直到最后一个货品被拣完都会记入</a:t>
            </a:r>
            <a:r>
              <a:rPr lang="en-US" altLang="zh-CN" sz="1200" dirty="0"/>
              <a:t>Batch Limits</a:t>
            </a:r>
          </a:p>
          <a:p>
            <a:pPr marL="0" indent="0">
              <a:buNone/>
            </a:pPr>
            <a:r>
              <a:rPr lang="en-US" altLang="zh-CN" sz="1200" b="1" dirty="0"/>
              <a:t>7.Target Unit Rate </a:t>
            </a:r>
            <a:r>
              <a:rPr lang="en-US" altLang="zh-CN" sz="1200" dirty="0"/>
              <a:t>–</a:t>
            </a:r>
            <a:r>
              <a:rPr lang="zh-CN" altLang="en-US" sz="1200" dirty="0"/>
              <a:t>每个小时计划系统在这条</a:t>
            </a:r>
            <a:r>
              <a:rPr lang="en-US" altLang="zh-CN" sz="1200" dirty="0"/>
              <a:t>PP</a:t>
            </a:r>
            <a:r>
              <a:rPr lang="zh-CN" altLang="en-US" sz="1200" dirty="0"/>
              <a:t>里处理的货品数量，</a:t>
            </a:r>
            <a:r>
              <a:rPr lang="en-US" altLang="zh-CN" sz="1200" dirty="0"/>
              <a:t>TUR</a:t>
            </a:r>
            <a:r>
              <a:rPr lang="zh-CN" altLang="en-US" sz="1200" dirty="0"/>
              <a:t>应该和下游的处理能力相对应</a:t>
            </a:r>
            <a:r>
              <a:rPr lang="zh-CN" altLang="en-US" sz="1200" dirty="0">
                <a:sym typeface="Wingdings" pitchFamily="2" charset="2"/>
              </a:rPr>
              <a:t>，</a:t>
            </a:r>
            <a:r>
              <a:rPr lang="en-US" altLang="zh-CN" sz="1200" dirty="0"/>
              <a:t>TUR</a:t>
            </a:r>
            <a:r>
              <a:rPr lang="zh-CN" altLang="en-US" sz="1200" dirty="0"/>
              <a:t>应该随时被更改如果需要处理的总量或班次整体产出有变化，</a:t>
            </a:r>
            <a:r>
              <a:rPr lang="en-US" altLang="zh-CN" sz="1200" dirty="0"/>
              <a:t>TUR/PRA</a:t>
            </a:r>
            <a:r>
              <a:rPr lang="zh-CN" altLang="en-US" sz="1200" dirty="0"/>
              <a:t>的比值大致反映了会被分配到</a:t>
            </a:r>
            <a:r>
              <a:rPr lang="en-US" altLang="zh-CN" sz="1200" dirty="0"/>
              <a:t>PP</a:t>
            </a:r>
            <a:r>
              <a:rPr lang="zh-CN" altLang="en-US" sz="1200" dirty="0"/>
              <a:t>中的员工数目。但是，实际会被分配的员工数目还依赖于是否在追逐模式和其他因数</a:t>
            </a:r>
            <a:endParaRPr lang="en-US" altLang="zh-CN" sz="1200" dirty="0"/>
          </a:p>
          <a:p>
            <a:pPr marL="0" indent="0">
              <a:buNone/>
            </a:pPr>
            <a:r>
              <a:rPr lang="en-US" altLang="zh-CN" sz="1200" b="1" dirty="0"/>
              <a:t>8. Min Premium Percent </a:t>
            </a:r>
            <a:r>
              <a:rPr lang="en-US" altLang="zh-CN" sz="1200" dirty="0"/>
              <a:t>– </a:t>
            </a:r>
            <a:r>
              <a:rPr lang="zh-CN" altLang="en-US" sz="1200" dirty="0"/>
              <a:t>制定一个最小的百分比以优先预留</a:t>
            </a:r>
            <a:r>
              <a:rPr lang="en-US" altLang="zh-CN" sz="1200" dirty="0"/>
              <a:t>TUR</a:t>
            </a:r>
            <a:r>
              <a:rPr lang="zh-CN" altLang="en-US" sz="1200" dirty="0"/>
              <a:t>给一定的数量的</a:t>
            </a:r>
            <a:r>
              <a:rPr lang="en-US" altLang="zh-CN" sz="1200" dirty="0"/>
              <a:t>premium</a:t>
            </a:r>
            <a:r>
              <a:rPr lang="zh-CN" altLang="en-US" sz="1200" dirty="0"/>
              <a:t>订单</a:t>
            </a:r>
            <a:r>
              <a:rPr lang="en-US" altLang="zh-CN" sz="1200" dirty="0"/>
              <a:t>(</a:t>
            </a:r>
            <a:r>
              <a:rPr lang="zh-CN" altLang="en-US" sz="1200" dirty="0"/>
              <a:t>已无效</a:t>
            </a:r>
            <a:r>
              <a:rPr lang="en-US" altLang="zh-CN" sz="1200" dirty="0"/>
              <a:t>)</a:t>
            </a:r>
          </a:p>
          <a:p>
            <a:pPr marL="0" indent="0">
              <a:buNone/>
            </a:pPr>
            <a:r>
              <a:rPr lang="en-US" altLang="zh-CN" sz="1200" b="1" dirty="0"/>
              <a:t>9. Minimum Priority </a:t>
            </a:r>
            <a:r>
              <a:rPr lang="en-US" altLang="zh-CN" sz="1200" dirty="0"/>
              <a:t>– </a:t>
            </a:r>
            <a:r>
              <a:rPr lang="zh-CN" altLang="en-US" sz="1200" dirty="0"/>
              <a:t>按照货品的运输方式设定最低优先级别</a:t>
            </a:r>
            <a:endParaRPr lang="en-US" altLang="zh-CN" sz="1200" dirty="0"/>
          </a:p>
          <a:p>
            <a:r>
              <a:rPr lang="zh-CN" altLang="en-US" sz="1200" dirty="0"/>
              <a:t>这个设定只需要去改变如果班次想按照</a:t>
            </a:r>
            <a:r>
              <a:rPr lang="en-US" altLang="zh-CN" sz="1200" dirty="0"/>
              <a:t>CPT</a:t>
            </a:r>
            <a:r>
              <a:rPr lang="zh-CN" altLang="en-US" sz="1200" dirty="0"/>
              <a:t>顺序优先处理高运输级别的订单</a:t>
            </a:r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78457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8-Order Pool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1" y="1211856"/>
            <a:ext cx="12128959" cy="526055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548518" y="1586429"/>
            <a:ext cx="1415800" cy="319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068815" y="1950523"/>
            <a:ext cx="1333686" cy="3243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168540" y="1586429"/>
            <a:ext cx="2233961" cy="3243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756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8-Create a New Order Pool-1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6" y="582680"/>
            <a:ext cx="11533333" cy="35333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6:$A$14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70962" y="3689789"/>
            <a:ext cx="2590800" cy="15716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0613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8-Create a New Order Pool-2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" y="580068"/>
            <a:ext cx="11876183" cy="661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96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8-Create a New Order Pool-3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07" y="913084"/>
            <a:ext cx="11652173" cy="552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48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8-Create a New Order Pool-4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995" y="518509"/>
            <a:ext cx="3704846" cy="247871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" y="450923"/>
            <a:ext cx="3771631" cy="21198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348" y="450923"/>
            <a:ext cx="4066667" cy="30285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8" y="3588099"/>
            <a:ext cx="4047619" cy="215238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0537" y="3588099"/>
            <a:ext cx="4019048" cy="28190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156" y="3607147"/>
            <a:ext cx="4066667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00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8-Create a New Order Pool-5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" y="526066"/>
            <a:ext cx="4047619" cy="2038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" y="2870884"/>
            <a:ext cx="4038095" cy="20857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600" y="2870884"/>
            <a:ext cx="4047619" cy="2123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94694"/>
            <a:ext cx="4057143" cy="20857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7730" y="4994694"/>
            <a:ext cx="4028571" cy="20857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8266" y="526066"/>
            <a:ext cx="4114286" cy="2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45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8-Create a New Order Pool-6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4" y="556543"/>
            <a:ext cx="11912177" cy="61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0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2-Collate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" t="17026" r="4639" b="15302"/>
          <a:stretch/>
        </p:blipFill>
        <p:spPr bwMode="auto">
          <a:xfrm>
            <a:off x="508228" y="1431296"/>
            <a:ext cx="11246769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45763"/>
              </p:ext>
            </p:extLst>
          </p:nvPr>
        </p:nvGraphicFramePr>
        <p:xfrm>
          <a:off x="2866712" y="1765768"/>
          <a:ext cx="874776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08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09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00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02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03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04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05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06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07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08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09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00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圆角矩形 4"/>
          <p:cNvSpPr/>
          <p:nvPr/>
        </p:nvSpPr>
        <p:spPr>
          <a:xfrm>
            <a:off x="3726180" y="1581656"/>
            <a:ext cx="167640" cy="18411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1</a:t>
            </a:r>
            <a:endParaRPr lang="zh-CN" altLang="en-US" sz="1400" b="1" dirty="0"/>
          </a:p>
        </p:txBody>
      </p:sp>
      <p:sp>
        <p:nvSpPr>
          <p:cNvPr id="6" name="圆角矩形 5"/>
          <p:cNvSpPr/>
          <p:nvPr/>
        </p:nvSpPr>
        <p:spPr>
          <a:xfrm>
            <a:off x="4351020" y="1573228"/>
            <a:ext cx="167640" cy="18411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1</a:t>
            </a:r>
            <a:endParaRPr lang="zh-CN" altLang="en-US" sz="1400" b="1" dirty="0"/>
          </a:p>
        </p:txBody>
      </p:sp>
      <p:sp>
        <p:nvSpPr>
          <p:cNvPr id="7" name="圆角矩形 6"/>
          <p:cNvSpPr/>
          <p:nvPr/>
        </p:nvSpPr>
        <p:spPr>
          <a:xfrm>
            <a:off x="4975860" y="1573228"/>
            <a:ext cx="167640" cy="18411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2</a:t>
            </a:r>
            <a:endParaRPr lang="zh-CN" altLang="en-US" sz="1400" b="1" dirty="0"/>
          </a:p>
        </p:txBody>
      </p:sp>
      <p:sp>
        <p:nvSpPr>
          <p:cNvPr id="8" name="圆角矩形 7"/>
          <p:cNvSpPr/>
          <p:nvPr/>
        </p:nvSpPr>
        <p:spPr>
          <a:xfrm>
            <a:off x="8694420" y="1570804"/>
            <a:ext cx="167640" cy="18411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1</a:t>
            </a:r>
            <a:endParaRPr lang="zh-CN" altLang="en-US" sz="1400" b="1" dirty="0"/>
          </a:p>
        </p:txBody>
      </p:sp>
      <p:sp>
        <p:nvSpPr>
          <p:cNvPr id="9" name="圆角矩形 8"/>
          <p:cNvSpPr/>
          <p:nvPr/>
        </p:nvSpPr>
        <p:spPr>
          <a:xfrm>
            <a:off x="9319260" y="1562376"/>
            <a:ext cx="167640" cy="18411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1</a:t>
            </a:r>
            <a:endParaRPr lang="zh-CN" altLang="en-US" sz="1400" b="1" dirty="0"/>
          </a:p>
        </p:txBody>
      </p:sp>
      <p:sp>
        <p:nvSpPr>
          <p:cNvPr id="10" name="圆角矩形 9"/>
          <p:cNvSpPr/>
          <p:nvPr/>
        </p:nvSpPr>
        <p:spPr>
          <a:xfrm>
            <a:off x="9944100" y="1562376"/>
            <a:ext cx="167640" cy="18411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2</a:t>
            </a:r>
            <a:endParaRPr lang="zh-CN" altLang="en-US" sz="1400" b="1" dirty="0"/>
          </a:p>
        </p:txBody>
      </p:sp>
      <p:sp>
        <p:nvSpPr>
          <p:cNvPr id="11" name="Title 1"/>
          <p:cNvSpPr>
            <a:spLocks noGrp="1"/>
          </p:cNvSpPr>
          <p:nvPr/>
        </p:nvSpPr>
        <p:spPr bwMode="auto">
          <a:xfrm>
            <a:off x="113665" y="513484"/>
            <a:ext cx="864235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1" tIns="48320" rIns="96641" bIns="48320" numCol="1" anchor="ctr" anchorCtr="0" compatLnSpc="1">
            <a:prstTxWarp prst="textNoShape">
              <a:avLst/>
            </a:prstTxWarp>
          </a:bodyPr>
          <a:lstStyle>
            <a:lvl1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2pPr>
            <a:lvl3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3pPr>
            <a:lvl4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4pPr>
            <a:lvl5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5pPr>
            <a:lvl6pPr marL="4572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6pPr>
            <a:lvl7pPr marL="9144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7pPr>
            <a:lvl8pPr marL="1371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8pPr>
            <a:lvl9pPr marL="18288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9pPr>
          </a:lstStyle>
          <a:p>
            <a:r>
              <a:rPr lang="zh-CN" altLang="en-US" sz="2400" b="1" dirty="0">
                <a:solidFill>
                  <a:schemeClr val="tx1"/>
                </a:solidFill>
              </a:rPr>
              <a:t>主界面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421391"/>
              </p:ext>
            </p:extLst>
          </p:nvPr>
        </p:nvGraphicFramePr>
        <p:xfrm>
          <a:off x="6867180" y="1018005"/>
          <a:ext cx="4876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Reprint Shipment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Reprint Invoice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Add Collate Profile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40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8-Order Pool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" y="686222"/>
            <a:ext cx="12200000" cy="5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90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9-Process Path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" y="959652"/>
            <a:ext cx="12008386" cy="57318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04221" y="1839817"/>
            <a:ext cx="123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accent5">
                    <a:lumMod val="75000"/>
                  </a:schemeClr>
                </a:solidFill>
              </a:rPr>
              <a:t>+</a:t>
            </a:r>
            <a:r>
              <a:rPr lang="en-US" altLang="zh-CN" sz="1400" dirty="0">
                <a:solidFill>
                  <a:schemeClr val="accent5">
                    <a:lumMod val="75000"/>
                  </a:schemeClr>
                </a:solidFill>
              </a:rPr>
              <a:t> Total Setting</a:t>
            </a:r>
            <a:endParaRPr lang="zh-CN" alt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04221" y="1858882"/>
            <a:ext cx="1415800" cy="319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788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9-Process Path-Total Setting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467393"/>
              </p:ext>
            </p:extLst>
          </p:nvPr>
        </p:nvGraphicFramePr>
        <p:xfrm>
          <a:off x="2875403" y="788737"/>
          <a:ext cx="5684704" cy="21968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0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210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Total Setting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76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 dirty="0">
                          <a:effectLst/>
                        </a:rPr>
                        <a:t>Scan Bin First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76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 dirty="0">
                          <a:effectLst/>
                        </a:rPr>
                        <a:t>Weight Limit(Kg)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76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 dirty="0">
                          <a:effectLst/>
                        </a:rPr>
                        <a:t>Color-Based Bin Picking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76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 dirty="0">
                          <a:effectLst/>
                        </a:rPr>
                        <a:t>Color-Based Item Picking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65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 dirty="0">
                          <a:effectLst/>
                        </a:rPr>
                        <a:t>Idle Timeout In Seconds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椭圆 5"/>
          <p:cNvSpPr/>
          <p:nvPr/>
        </p:nvSpPr>
        <p:spPr>
          <a:xfrm>
            <a:off x="5563519" y="1465243"/>
            <a:ext cx="154236" cy="15423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750806" y="1373084"/>
            <a:ext cx="459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Yes</a:t>
            </a:r>
            <a:endParaRPr lang="zh-CN" altLang="en-US" sz="1600" dirty="0"/>
          </a:p>
        </p:txBody>
      </p:sp>
      <p:sp>
        <p:nvSpPr>
          <p:cNvPr id="8" name="椭圆 7"/>
          <p:cNvSpPr/>
          <p:nvPr/>
        </p:nvSpPr>
        <p:spPr>
          <a:xfrm>
            <a:off x="6420125" y="1465243"/>
            <a:ext cx="154236" cy="15423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607412" y="1373084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No</a:t>
            </a:r>
            <a:endParaRPr lang="zh-CN" altLang="en-US" sz="1600" dirty="0"/>
          </a:p>
        </p:txBody>
      </p:sp>
      <p:sp>
        <p:nvSpPr>
          <p:cNvPr id="10" name="椭圆 9"/>
          <p:cNvSpPr/>
          <p:nvPr/>
        </p:nvSpPr>
        <p:spPr>
          <a:xfrm>
            <a:off x="5563519" y="2089180"/>
            <a:ext cx="154236" cy="15423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750806" y="1997021"/>
            <a:ext cx="459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Yes</a:t>
            </a:r>
            <a:endParaRPr lang="zh-CN" altLang="en-US" sz="1600" dirty="0"/>
          </a:p>
        </p:txBody>
      </p:sp>
      <p:sp>
        <p:nvSpPr>
          <p:cNvPr id="12" name="椭圆 11"/>
          <p:cNvSpPr/>
          <p:nvPr/>
        </p:nvSpPr>
        <p:spPr>
          <a:xfrm>
            <a:off x="6420125" y="2089180"/>
            <a:ext cx="154236" cy="15423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607412" y="1997021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No</a:t>
            </a:r>
            <a:endParaRPr lang="zh-CN" altLang="en-US" sz="1600" dirty="0"/>
          </a:p>
        </p:txBody>
      </p:sp>
      <p:grpSp>
        <p:nvGrpSpPr>
          <p:cNvPr id="18" name="组合 17"/>
          <p:cNvGrpSpPr/>
          <p:nvPr/>
        </p:nvGrpSpPr>
        <p:grpSpPr>
          <a:xfrm>
            <a:off x="5560810" y="2335286"/>
            <a:ext cx="1470613" cy="338554"/>
            <a:chOff x="5560810" y="2335286"/>
            <a:chExt cx="1470613" cy="338554"/>
          </a:xfrm>
        </p:grpSpPr>
        <p:sp>
          <p:nvSpPr>
            <p:cNvPr id="14" name="椭圆 13"/>
            <p:cNvSpPr/>
            <p:nvPr/>
          </p:nvSpPr>
          <p:spPr>
            <a:xfrm>
              <a:off x="5560810" y="2427445"/>
              <a:ext cx="15423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" name="文本框 6"/>
            <p:cNvSpPr txBox="1"/>
            <p:nvPr/>
          </p:nvSpPr>
          <p:spPr>
            <a:xfrm>
              <a:off x="5748097" y="2335286"/>
              <a:ext cx="4599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/>
                <a:t>Yes</a:t>
              </a:r>
              <a:endParaRPr lang="zh-CN" altLang="en-US" sz="1600" dirty="0"/>
            </a:p>
          </p:txBody>
        </p:sp>
        <p:sp>
          <p:nvSpPr>
            <p:cNvPr id="16" name="椭圆 15"/>
            <p:cNvSpPr/>
            <p:nvPr/>
          </p:nvSpPr>
          <p:spPr>
            <a:xfrm>
              <a:off x="6417416" y="2427445"/>
              <a:ext cx="15423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" name="文本框 8"/>
            <p:cNvSpPr txBox="1"/>
            <p:nvPr/>
          </p:nvSpPr>
          <p:spPr>
            <a:xfrm>
              <a:off x="6604703" y="2335286"/>
              <a:ext cx="4267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/>
                <a:t>No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68733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9-Process Path-Create New Process Path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" y="959652"/>
            <a:ext cx="12008386" cy="57318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04221" y="1839817"/>
            <a:ext cx="123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accent5">
                    <a:lumMod val="75000"/>
                  </a:schemeClr>
                </a:solidFill>
              </a:rPr>
              <a:t>+</a:t>
            </a:r>
            <a:r>
              <a:rPr lang="en-US" altLang="zh-CN" sz="1400" dirty="0">
                <a:solidFill>
                  <a:schemeClr val="accent5">
                    <a:lumMod val="75000"/>
                  </a:schemeClr>
                </a:solidFill>
              </a:rPr>
              <a:t> Total Setting</a:t>
            </a:r>
            <a:endParaRPr lang="zh-CN" alt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091450" y="1795750"/>
            <a:ext cx="1718632" cy="319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473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9-Process Path-Create New Process Path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119640"/>
              </p:ext>
            </p:extLst>
          </p:nvPr>
        </p:nvGraphicFramePr>
        <p:xfrm>
          <a:off x="2574525" y="571079"/>
          <a:ext cx="6855914" cy="122102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88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7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40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Process Path Base Information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Process Path 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 dirty="0">
                          <a:effectLst/>
                        </a:rPr>
                        <a:t>　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Process Path 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 dirty="0">
                          <a:effectLst/>
                        </a:rPr>
                        <a:t>　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Process Path No.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 dirty="0">
                          <a:effectLst/>
                        </a:rPr>
                        <a:t>　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558">
                <a:tc gridSpan="2">
                  <a:txBody>
                    <a:bodyPr/>
                    <a:lstStyle/>
                    <a:p>
                      <a:pPr algn="l" fontAlgn="ctr"/>
                      <a:endParaRPr lang="zh-CN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CN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93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Process Path Specific Settings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Pick Eligibility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 dirty="0">
                          <a:effectLst/>
                        </a:rPr>
                        <a:t>　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Shorted Picks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 dirty="0">
                          <a:effectLst/>
                        </a:rPr>
                        <a:t>　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Pick reject Forced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 dirty="0">
                          <a:effectLst/>
                        </a:rPr>
                        <a:t>　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Reject Reasons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 dirty="0">
                          <a:effectLst/>
                        </a:rPr>
                        <a:t>　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00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shipments Per Batch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Min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Max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000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Item Per Batch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Min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Max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Collate 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Auto Collate Document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 dirty="0">
                          <a:effectLst/>
                        </a:rPr>
                        <a:t>　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Allowed Container 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 dirty="0">
                          <a:effectLst/>
                        </a:rPr>
                        <a:t>　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3558">
                <a:tc gridSpan="2">
                  <a:txBody>
                    <a:bodyPr/>
                    <a:lstStyle/>
                    <a:p>
                      <a:pPr algn="l" fontAlgn="ctr"/>
                      <a:endParaRPr lang="zh-CN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CN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93916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Pick Web UI Exclusive Configuration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Labor Unit class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（备注：在</a:t>
                      </a:r>
                      <a:r>
                        <a:rPr lang="en-US" altLang="zh-CN" sz="14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Function Rollup</a:t>
                      </a:r>
                      <a:r>
                        <a:rPr lang="zh-CN" altLang="en-US" sz="14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显示名称</a:t>
                      </a:r>
                      <a:r>
                        <a:rPr lang="en-US" altLang="zh-CN" sz="14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Dimension-Base Tote Fill Out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 dirty="0">
                          <a:effectLst/>
                        </a:rPr>
                        <a:t>　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One Item Per Tote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 dirty="0">
                          <a:effectLst/>
                        </a:rPr>
                        <a:t>　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Require New Tote On Pick Area Change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 dirty="0">
                          <a:effectLst/>
                        </a:rPr>
                        <a:t>　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Tote Rescan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 dirty="0">
                          <a:effectLst/>
                        </a:rPr>
                        <a:t>　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43558">
                <a:tc gridSpan="2">
                  <a:txBody>
                    <a:bodyPr/>
                    <a:lstStyle/>
                    <a:p>
                      <a:pPr algn="l" fontAlgn="ctr"/>
                      <a:endParaRPr lang="zh-CN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CN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381951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Location Configuration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 err="1">
                          <a:effectLst/>
                        </a:rPr>
                        <a:t>Rebatch</a:t>
                      </a:r>
                      <a:r>
                        <a:rPr lang="en-US" sz="1400" b="1" u="none" strike="noStrike" dirty="0">
                          <a:effectLst/>
                        </a:rPr>
                        <a:t> Location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 dirty="0">
                          <a:effectLst/>
                        </a:rPr>
                        <a:t>　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 err="1">
                          <a:effectLst/>
                        </a:rPr>
                        <a:t>Rebin</a:t>
                      </a:r>
                      <a:r>
                        <a:rPr lang="en-US" sz="1400" b="1" u="none" strike="noStrike" dirty="0">
                          <a:effectLst/>
                        </a:rPr>
                        <a:t> Location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 dirty="0">
                          <a:effectLst/>
                        </a:rPr>
                        <a:t>（下拉选项：</a:t>
                      </a:r>
                      <a:r>
                        <a:rPr lang="en-US" altLang="zh-CN" sz="1400" b="1" u="none" strike="noStrike" dirty="0" err="1">
                          <a:effectLst/>
                        </a:rPr>
                        <a:t>Rebin</a:t>
                      </a:r>
                      <a:r>
                        <a:rPr lang="en-US" altLang="zh-CN" sz="1400" b="1" u="none" strike="noStrike" dirty="0">
                          <a:effectLst/>
                        </a:rPr>
                        <a:t> Station Type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）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Pack Location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 dirty="0">
                          <a:effectLst/>
                        </a:rPr>
                        <a:t>（下拉选项：</a:t>
                      </a:r>
                      <a:r>
                        <a:rPr lang="en-US" altLang="zh-CN" sz="1400" b="1" u="none" strike="noStrike" dirty="0">
                          <a:effectLst/>
                        </a:rPr>
                        <a:t>Pack Station Type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）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43558">
                <a:tc gridSpan="2">
                  <a:txBody>
                    <a:bodyPr/>
                    <a:lstStyle/>
                    <a:p>
                      <a:pPr algn="l" fontAlgn="ctr"/>
                      <a:endParaRPr lang="zh-CN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CN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334797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Total Setting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Scan Bin First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 dirty="0">
                          <a:effectLst/>
                        </a:rPr>
                        <a:t>　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Weight Limit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（</a:t>
                      </a:r>
                      <a:r>
                        <a:rPr lang="en-US" altLang="zh-CN" sz="1400" b="1" u="none" strike="noStrike" dirty="0">
                          <a:effectLst/>
                        </a:rPr>
                        <a:t>Kg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）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 dirty="0">
                          <a:effectLst/>
                        </a:rPr>
                        <a:t>　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Color-Based Bin Picking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 dirty="0">
                          <a:effectLst/>
                        </a:rPr>
                        <a:t>　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Color-Based Item Picking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 dirty="0">
                          <a:effectLst/>
                        </a:rPr>
                        <a:t>　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Idle Timeout In Seconds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u="none" strike="noStrike" dirty="0">
                          <a:effectLst/>
                        </a:rPr>
                        <a:t>　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434" marR="5434" marT="543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</a:tbl>
          </a:graphicData>
        </a:graphic>
      </p:graphicFrame>
      <p:sp>
        <p:nvSpPr>
          <p:cNvPr id="6" name="等腰三角形 5"/>
          <p:cNvSpPr/>
          <p:nvPr/>
        </p:nvSpPr>
        <p:spPr>
          <a:xfrm rot="10800000">
            <a:off x="9106559" y="1441074"/>
            <a:ext cx="187612" cy="101600"/>
          </a:xfrm>
          <a:prstGeom prst="triangle">
            <a:avLst>
              <a:gd name="adj" fmla="val 4724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702218" y="5588306"/>
            <a:ext cx="154236" cy="15423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400"/>
          </a:p>
        </p:txBody>
      </p:sp>
      <p:sp>
        <p:nvSpPr>
          <p:cNvPr id="11" name="文本框 6"/>
          <p:cNvSpPr txBox="1"/>
          <p:nvPr/>
        </p:nvSpPr>
        <p:spPr>
          <a:xfrm>
            <a:off x="5889505" y="5496147"/>
            <a:ext cx="537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/>
              <a:t>Auto</a:t>
            </a:r>
            <a:endParaRPr lang="zh-CN" altLang="en-US" sz="1400" dirty="0"/>
          </a:p>
        </p:txBody>
      </p:sp>
      <p:sp>
        <p:nvSpPr>
          <p:cNvPr id="12" name="椭圆 11"/>
          <p:cNvSpPr/>
          <p:nvPr/>
        </p:nvSpPr>
        <p:spPr>
          <a:xfrm>
            <a:off x="6783894" y="5588306"/>
            <a:ext cx="154236" cy="15423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400"/>
          </a:p>
        </p:txBody>
      </p:sp>
      <p:sp>
        <p:nvSpPr>
          <p:cNvPr id="13" name="文本框 8"/>
          <p:cNvSpPr txBox="1"/>
          <p:nvPr/>
        </p:nvSpPr>
        <p:spPr>
          <a:xfrm>
            <a:off x="6971181" y="5525175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/>
              <a:t>Manual</a:t>
            </a:r>
            <a:endParaRPr lang="zh-CN" altLang="en-US" sz="1400" dirty="0"/>
          </a:p>
        </p:txBody>
      </p:sp>
      <p:grpSp>
        <p:nvGrpSpPr>
          <p:cNvPr id="21" name="组合 20"/>
          <p:cNvGrpSpPr/>
          <p:nvPr/>
        </p:nvGrpSpPr>
        <p:grpSpPr>
          <a:xfrm>
            <a:off x="5702218" y="5904492"/>
            <a:ext cx="3591953" cy="318794"/>
            <a:chOff x="5702218" y="5904492"/>
            <a:chExt cx="3591953" cy="318794"/>
          </a:xfrm>
        </p:grpSpPr>
        <p:sp>
          <p:nvSpPr>
            <p:cNvPr id="15" name="椭圆 14"/>
            <p:cNvSpPr/>
            <p:nvPr/>
          </p:nvSpPr>
          <p:spPr>
            <a:xfrm>
              <a:off x="5702218" y="5965874"/>
              <a:ext cx="15423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16" name="文本框 6"/>
            <p:cNvSpPr txBox="1"/>
            <p:nvPr/>
          </p:nvSpPr>
          <p:spPr>
            <a:xfrm>
              <a:off x="5809328" y="5904492"/>
              <a:ext cx="10583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400" dirty="0"/>
                <a:t>Batch Cover</a:t>
              </a:r>
              <a:endParaRPr lang="zh-CN" altLang="en-US" sz="1400" dirty="0"/>
            </a:p>
          </p:txBody>
        </p:sp>
        <p:sp>
          <p:nvSpPr>
            <p:cNvPr id="17" name="椭圆 16"/>
            <p:cNvSpPr/>
            <p:nvPr/>
          </p:nvSpPr>
          <p:spPr>
            <a:xfrm>
              <a:off x="6790178" y="5965874"/>
              <a:ext cx="15423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18" name="文本框 8"/>
            <p:cNvSpPr txBox="1"/>
            <p:nvPr/>
          </p:nvSpPr>
          <p:spPr>
            <a:xfrm>
              <a:off x="6913663" y="5908882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400" dirty="0"/>
                <a:t>Face Label</a:t>
              </a:r>
              <a:endParaRPr lang="zh-CN" altLang="en-US" sz="1400" dirty="0"/>
            </a:p>
          </p:txBody>
        </p:sp>
        <p:sp>
          <p:nvSpPr>
            <p:cNvPr id="19" name="椭圆 18"/>
            <p:cNvSpPr/>
            <p:nvPr/>
          </p:nvSpPr>
          <p:spPr>
            <a:xfrm>
              <a:off x="7819034" y="5972501"/>
              <a:ext cx="15423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20" name="文本框 8"/>
            <p:cNvSpPr txBox="1"/>
            <p:nvPr/>
          </p:nvSpPr>
          <p:spPr>
            <a:xfrm>
              <a:off x="7942519" y="5915509"/>
              <a:ext cx="13516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400" dirty="0"/>
                <a:t>Shipment Detail</a:t>
              </a:r>
              <a:endParaRPr lang="zh-CN" altLang="en-US" sz="1400" dirty="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702218" y="6259539"/>
            <a:ext cx="2833733" cy="318794"/>
            <a:chOff x="5702218" y="5904492"/>
            <a:chExt cx="2833733" cy="318794"/>
          </a:xfrm>
        </p:grpSpPr>
        <p:sp>
          <p:nvSpPr>
            <p:cNvPr id="23" name="椭圆 22"/>
            <p:cNvSpPr/>
            <p:nvPr/>
          </p:nvSpPr>
          <p:spPr>
            <a:xfrm>
              <a:off x="5702218" y="5965874"/>
              <a:ext cx="15423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24" name="文本框 6"/>
            <p:cNvSpPr txBox="1"/>
            <p:nvPr/>
          </p:nvSpPr>
          <p:spPr>
            <a:xfrm>
              <a:off x="5852870" y="5904492"/>
              <a:ext cx="500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400" dirty="0"/>
                <a:t>Tote</a:t>
              </a:r>
              <a:endParaRPr lang="zh-CN" altLang="en-US" sz="1400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6790178" y="5965874"/>
              <a:ext cx="15423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26" name="文本框 8"/>
            <p:cNvSpPr txBox="1"/>
            <p:nvPr/>
          </p:nvSpPr>
          <p:spPr>
            <a:xfrm>
              <a:off x="6913663" y="5908882"/>
              <a:ext cx="490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400" dirty="0"/>
                <a:t>Cart</a:t>
              </a:r>
              <a:endParaRPr lang="zh-CN" altLang="en-US" sz="1400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7819034" y="5972501"/>
              <a:ext cx="15423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28" name="文本框 8"/>
            <p:cNvSpPr txBox="1"/>
            <p:nvPr/>
          </p:nvSpPr>
          <p:spPr>
            <a:xfrm>
              <a:off x="7942519" y="5915509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400" dirty="0"/>
                <a:t>Pallet</a:t>
              </a:r>
              <a:endParaRPr lang="zh-CN" altLang="en-US" sz="1400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702218" y="8564271"/>
            <a:ext cx="1470613" cy="338554"/>
            <a:chOff x="5560810" y="2335286"/>
            <a:chExt cx="1470613" cy="338554"/>
          </a:xfrm>
        </p:grpSpPr>
        <p:sp>
          <p:nvSpPr>
            <p:cNvPr id="30" name="椭圆 29"/>
            <p:cNvSpPr/>
            <p:nvPr/>
          </p:nvSpPr>
          <p:spPr>
            <a:xfrm>
              <a:off x="5560810" y="2427445"/>
              <a:ext cx="15423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" name="文本框 6"/>
            <p:cNvSpPr txBox="1"/>
            <p:nvPr/>
          </p:nvSpPr>
          <p:spPr>
            <a:xfrm>
              <a:off x="5748097" y="2335286"/>
              <a:ext cx="4599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/>
                <a:t>Yes</a:t>
              </a:r>
              <a:endParaRPr lang="zh-CN" altLang="en-US" sz="1600" dirty="0"/>
            </a:p>
          </p:txBody>
        </p:sp>
        <p:sp>
          <p:nvSpPr>
            <p:cNvPr id="32" name="椭圆 31"/>
            <p:cNvSpPr/>
            <p:nvPr/>
          </p:nvSpPr>
          <p:spPr>
            <a:xfrm>
              <a:off x="6417416" y="2427445"/>
              <a:ext cx="15423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" name="文本框 8"/>
            <p:cNvSpPr txBox="1"/>
            <p:nvPr/>
          </p:nvSpPr>
          <p:spPr>
            <a:xfrm>
              <a:off x="6604703" y="2335286"/>
              <a:ext cx="4267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/>
                <a:t>No</a:t>
              </a:r>
              <a:endParaRPr lang="zh-CN" altLang="en-US" sz="1600" dirty="0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702218" y="8199468"/>
            <a:ext cx="1470613" cy="338554"/>
            <a:chOff x="5560810" y="2335286"/>
            <a:chExt cx="1470613" cy="338554"/>
          </a:xfrm>
        </p:grpSpPr>
        <p:sp>
          <p:nvSpPr>
            <p:cNvPr id="35" name="椭圆 34"/>
            <p:cNvSpPr/>
            <p:nvPr/>
          </p:nvSpPr>
          <p:spPr>
            <a:xfrm>
              <a:off x="5560810" y="2427445"/>
              <a:ext cx="15423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" name="文本框 6"/>
            <p:cNvSpPr txBox="1"/>
            <p:nvPr/>
          </p:nvSpPr>
          <p:spPr>
            <a:xfrm>
              <a:off x="5748097" y="2335286"/>
              <a:ext cx="4599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/>
                <a:t>Yes</a:t>
              </a:r>
              <a:endParaRPr lang="zh-CN" altLang="en-US" sz="1600" dirty="0"/>
            </a:p>
          </p:txBody>
        </p:sp>
        <p:sp>
          <p:nvSpPr>
            <p:cNvPr id="37" name="椭圆 36"/>
            <p:cNvSpPr/>
            <p:nvPr/>
          </p:nvSpPr>
          <p:spPr>
            <a:xfrm>
              <a:off x="6417416" y="2427445"/>
              <a:ext cx="15423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" name="文本框 8"/>
            <p:cNvSpPr txBox="1"/>
            <p:nvPr/>
          </p:nvSpPr>
          <p:spPr>
            <a:xfrm>
              <a:off x="6604703" y="2335286"/>
              <a:ext cx="4267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/>
                <a:t>No</a:t>
              </a:r>
              <a:endParaRPr lang="zh-CN" altLang="en-US" sz="1600" dirty="0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702218" y="7460714"/>
            <a:ext cx="1470613" cy="338554"/>
            <a:chOff x="5560810" y="2335286"/>
            <a:chExt cx="1470613" cy="338554"/>
          </a:xfrm>
        </p:grpSpPr>
        <p:sp>
          <p:nvSpPr>
            <p:cNvPr id="40" name="椭圆 39"/>
            <p:cNvSpPr/>
            <p:nvPr/>
          </p:nvSpPr>
          <p:spPr>
            <a:xfrm>
              <a:off x="5560810" y="2427445"/>
              <a:ext cx="15423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1" name="文本框 6"/>
            <p:cNvSpPr txBox="1"/>
            <p:nvPr/>
          </p:nvSpPr>
          <p:spPr>
            <a:xfrm>
              <a:off x="5748097" y="2335286"/>
              <a:ext cx="4599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/>
                <a:t>Yes</a:t>
              </a:r>
              <a:endParaRPr lang="zh-CN" altLang="en-US" sz="1600" dirty="0"/>
            </a:p>
          </p:txBody>
        </p:sp>
        <p:sp>
          <p:nvSpPr>
            <p:cNvPr id="42" name="椭圆 41"/>
            <p:cNvSpPr/>
            <p:nvPr/>
          </p:nvSpPr>
          <p:spPr>
            <a:xfrm>
              <a:off x="6417416" y="2427445"/>
              <a:ext cx="15423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" name="文本框 8"/>
            <p:cNvSpPr txBox="1"/>
            <p:nvPr/>
          </p:nvSpPr>
          <p:spPr>
            <a:xfrm>
              <a:off x="6604703" y="2335286"/>
              <a:ext cx="4267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/>
                <a:t>No</a:t>
              </a:r>
              <a:endParaRPr lang="zh-CN" altLang="en-US" sz="1600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726206" y="9472154"/>
            <a:ext cx="2421432" cy="328090"/>
            <a:chOff x="5702218" y="5904492"/>
            <a:chExt cx="2421432" cy="328090"/>
          </a:xfrm>
        </p:grpSpPr>
        <p:sp>
          <p:nvSpPr>
            <p:cNvPr id="45" name="椭圆 44"/>
            <p:cNvSpPr/>
            <p:nvPr/>
          </p:nvSpPr>
          <p:spPr>
            <a:xfrm>
              <a:off x="5702218" y="5980388"/>
              <a:ext cx="15423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46" name="文本框 6"/>
            <p:cNvSpPr txBox="1"/>
            <p:nvPr/>
          </p:nvSpPr>
          <p:spPr>
            <a:xfrm>
              <a:off x="5852870" y="5904492"/>
              <a:ext cx="619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400" dirty="0"/>
                <a:t>Single</a:t>
              </a:r>
              <a:endParaRPr lang="zh-CN" altLang="en-US" sz="1400" dirty="0"/>
            </a:p>
          </p:txBody>
        </p:sp>
        <p:sp>
          <p:nvSpPr>
            <p:cNvPr id="47" name="椭圆 46"/>
            <p:cNvSpPr/>
            <p:nvPr/>
          </p:nvSpPr>
          <p:spPr>
            <a:xfrm>
              <a:off x="6525993" y="5981797"/>
              <a:ext cx="15423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48" name="文本框 8"/>
            <p:cNvSpPr txBox="1"/>
            <p:nvPr/>
          </p:nvSpPr>
          <p:spPr>
            <a:xfrm>
              <a:off x="6649478" y="5924805"/>
              <a:ext cx="482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400" dirty="0"/>
                <a:t>OSR</a:t>
              </a:r>
              <a:endParaRPr lang="zh-CN" altLang="en-US" sz="1400" dirty="0"/>
            </a:p>
          </p:txBody>
        </p:sp>
        <p:sp>
          <p:nvSpPr>
            <p:cNvPr id="49" name="椭圆 48"/>
            <p:cNvSpPr/>
            <p:nvPr/>
          </p:nvSpPr>
          <p:spPr>
            <a:xfrm>
              <a:off x="7222965" y="5981797"/>
              <a:ext cx="15423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400"/>
            </a:p>
          </p:txBody>
        </p:sp>
        <p:sp>
          <p:nvSpPr>
            <p:cNvPr id="50" name="文本框 8"/>
            <p:cNvSpPr txBox="1"/>
            <p:nvPr/>
          </p:nvSpPr>
          <p:spPr>
            <a:xfrm>
              <a:off x="7346450" y="5910291"/>
              <a:ext cx="7772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400" dirty="0" err="1"/>
                <a:t>Rebatch</a:t>
              </a:r>
              <a:endParaRPr lang="zh-CN" altLang="en-US" sz="1400" dirty="0"/>
            </a:p>
          </p:txBody>
        </p:sp>
      </p:grpSp>
      <p:sp>
        <p:nvSpPr>
          <p:cNvPr id="51" name="椭圆 50"/>
          <p:cNvSpPr/>
          <p:nvPr/>
        </p:nvSpPr>
        <p:spPr>
          <a:xfrm>
            <a:off x="8186486" y="9563973"/>
            <a:ext cx="154236" cy="15423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400"/>
          </a:p>
        </p:txBody>
      </p:sp>
      <p:sp>
        <p:nvSpPr>
          <p:cNvPr id="52" name="文本框 8"/>
          <p:cNvSpPr txBox="1"/>
          <p:nvPr/>
        </p:nvSpPr>
        <p:spPr>
          <a:xfrm>
            <a:off x="8309971" y="9492467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/>
              <a:t>None</a:t>
            </a:r>
            <a:endParaRPr lang="zh-CN" altLang="en-US" sz="1400" dirty="0"/>
          </a:p>
        </p:txBody>
      </p:sp>
      <p:grpSp>
        <p:nvGrpSpPr>
          <p:cNvPr id="53" name="组合 52"/>
          <p:cNvGrpSpPr/>
          <p:nvPr/>
        </p:nvGrpSpPr>
        <p:grpSpPr>
          <a:xfrm>
            <a:off x="5726206" y="10967181"/>
            <a:ext cx="1470613" cy="338554"/>
            <a:chOff x="5560810" y="2335286"/>
            <a:chExt cx="1470613" cy="338554"/>
          </a:xfrm>
        </p:grpSpPr>
        <p:sp>
          <p:nvSpPr>
            <p:cNvPr id="54" name="椭圆 53"/>
            <p:cNvSpPr/>
            <p:nvPr/>
          </p:nvSpPr>
          <p:spPr>
            <a:xfrm>
              <a:off x="5560810" y="2427445"/>
              <a:ext cx="15423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5" name="文本框 6"/>
            <p:cNvSpPr txBox="1"/>
            <p:nvPr/>
          </p:nvSpPr>
          <p:spPr>
            <a:xfrm>
              <a:off x="5748097" y="2335286"/>
              <a:ext cx="4599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/>
                <a:t>Yes</a:t>
              </a:r>
              <a:endParaRPr lang="zh-CN" altLang="en-US" sz="1600" dirty="0"/>
            </a:p>
          </p:txBody>
        </p:sp>
        <p:sp>
          <p:nvSpPr>
            <p:cNvPr id="56" name="椭圆 55"/>
            <p:cNvSpPr/>
            <p:nvPr/>
          </p:nvSpPr>
          <p:spPr>
            <a:xfrm>
              <a:off x="6417416" y="2427445"/>
              <a:ext cx="15423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" name="文本框 8"/>
            <p:cNvSpPr txBox="1"/>
            <p:nvPr/>
          </p:nvSpPr>
          <p:spPr>
            <a:xfrm>
              <a:off x="6604703" y="2335286"/>
              <a:ext cx="4267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/>
                <a:t>No</a:t>
              </a:r>
              <a:endParaRPr lang="zh-CN" altLang="en-US" sz="1600" dirty="0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5716531" y="12064188"/>
            <a:ext cx="1470613" cy="338554"/>
            <a:chOff x="5560810" y="2335286"/>
            <a:chExt cx="1470613" cy="338554"/>
          </a:xfrm>
        </p:grpSpPr>
        <p:sp>
          <p:nvSpPr>
            <p:cNvPr id="59" name="椭圆 58"/>
            <p:cNvSpPr/>
            <p:nvPr/>
          </p:nvSpPr>
          <p:spPr>
            <a:xfrm>
              <a:off x="5560810" y="2427445"/>
              <a:ext cx="15423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0" name="文本框 6"/>
            <p:cNvSpPr txBox="1"/>
            <p:nvPr/>
          </p:nvSpPr>
          <p:spPr>
            <a:xfrm>
              <a:off x="5748097" y="2335286"/>
              <a:ext cx="4599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/>
                <a:t>Yes</a:t>
              </a:r>
              <a:endParaRPr lang="zh-CN" altLang="en-US" sz="1600" dirty="0"/>
            </a:p>
          </p:txBody>
        </p:sp>
        <p:sp>
          <p:nvSpPr>
            <p:cNvPr id="61" name="椭圆 60"/>
            <p:cNvSpPr/>
            <p:nvPr/>
          </p:nvSpPr>
          <p:spPr>
            <a:xfrm>
              <a:off x="6417416" y="2427445"/>
              <a:ext cx="15423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2" name="文本框 8"/>
            <p:cNvSpPr txBox="1"/>
            <p:nvPr/>
          </p:nvSpPr>
          <p:spPr>
            <a:xfrm>
              <a:off x="6604703" y="2335286"/>
              <a:ext cx="4267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/>
                <a:t>No</a:t>
              </a:r>
              <a:endParaRPr lang="zh-CN" altLang="en-US" sz="1600" dirty="0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716531" y="11638386"/>
            <a:ext cx="1470613" cy="338554"/>
            <a:chOff x="5560810" y="2335286"/>
            <a:chExt cx="1470613" cy="338554"/>
          </a:xfrm>
        </p:grpSpPr>
        <p:sp>
          <p:nvSpPr>
            <p:cNvPr id="64" name="椭圆 63"/>
            <p:cNvSpPr/>
            <p:nvPr/>
          </p:nvSpPr>
          <p:spPr>
            <a:xfrm>
              <a:off x="5560810" y="2427445"/>
              <a:ext cx="15423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5" name="文本框 6"/>
            <p:cNvSpPr txBox="1"/>
            <p:nvPr/>
          </p:nvSpPr>
          <p:spPr>
            <a:xfrm>
              <a:off x="5748097" y="2335286"/>
              <a:ext cx="4599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/>
                <a:t>Yes</a:t>
              </a:r>
              <a:endParaRPr lang="zh-CN" altLang="en-US" sz="1600" dirty="0"/>
            </a:p>
          </p:txBody>
        </p:sp>
        <p:sp>
          <p:nvSpPr>
            <p:cNvPr id="66" name="椭圆 65"/>
            <p:cNvSpPr/>
            <p:nvPr/>
          </p:nvSpPr>
          <p:spPr>
            <a:xfrm>
              <a:off x="6417416" y="2427445"/>
              <a:ext cx="15423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7" name="文本框 8"/>
            <p:cNvSpPr txBox="1"/>
            <p:nvPr/>
          </p:nvSpPr>
          <p:spPr>
            <a:xfrm>
              <a:off x="6604703" y="2335286"/>
              <a:ext cx="4267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/>
                <a:t>No</a:t>
              </a:r>
              <a:endParaRPr lang="zh-CN" altLang="en-US" sz="1600" dirty="0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702218" y="7815761"/>
            <a:ext cx="1470613" cy="338554"/>
            <a:chOff x="5560810" y="2335286"/>
            <a:chExt cx="1470613" cy="338554"/>
          </a:xfrm>
        </p:grpSpPr>
        <p:sp>
          <p:nvSpPr>
            <p:cNvPr id="69" name="椭圆 68"/>
            <p:cNvSpPr/>
            <p:nvPr/>
          </p:nvSpPr>
          <p:spPr>
            <a:xfrm>
              <a:off x="5560810" y="2427445"/>
              <a:ext cx="15423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0" name="文本框 6"/>
            <p:cNvSpPr txBox="1"/>
            <p:nvPr/>
          </p:nvSpPr>
          <p:spPr>
            <a:xfrm>
              <a:off x="5748097" y="2335286"/>
              <a:ext cx="4599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/>
                <a:t>Yes</a:t>
              </a:r>
              <a:endParaRPr lang="zh-CN" altLang="en-US" sz="1600" dirty="0"/>
            </a:p>
          </p:txBody>
        </p:sp>
        <p:sp>
          <p:nvSpPr>
            <p:cNvPr id="71" name="椭圆 70"/>
            <p:cNvSpPr/>
            <p:nvPr/>
          </p:nvSpPr>
          <p:spPr>
            <a:xfrm>
              <a:off x="6417416" y="2427445"/>
              <a:ext cx="15423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2" name="文本框 8"/>
            <p:cNvSpPr txBox="1"/>
            <p:nvPr/>
          </p:nvSpPr>
          <p:spPr>
            <a:xfrm>
              <a:off x="6604703" y="2335286"/>
              <a:ext cx="4267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/>
                <a:t>No</a:t>
              </a:r>
              <a:endParaRPr lang="zh-CN" altLang="en-US" sz="1600" dirty="0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726206" y="2964487"/>
            <a:ext cx="2866639" cy="338554"/>
            <a:chOff x="5560810" y="2335286"/>
            <a:chExt cx="2866639" cy="338554"/>
          </a:xfrm>
        </p:grpSpPr>
        <p:sp>
          <p:nvSpPr>
            <p:cNvPr id="74" name="椭圆 73"/>
            <p:cNvSpPr/>
            <p:nvPr/>
          </p:nvSpPr>
          <p:spPr>
            <a:xfrm>
              <a:off x="5560810" y="2427445"/>
              <a:ext cx="15423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5" name="文本框 6"/>
            <p:cNvSpPr txBox="1"/>
            <p:nvPr/>
          </p:nvSpPr>
          <p:spPr>
            <a:xfrm>
              <a:off x="5748097" y="2335286"/>
              <a:ext cx="8691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/>
                <a:t>Hot Pick</a:t>
              </a:r>
              <a:endParaRPr lang="zh-CN" altLang="en-US" sz="1600" dirty="0"/>
            </a:p>
          </p:txBody>
        </p:sp>
        <p:sp>
          <p:nvSpPr>
            <p:cNvPr id="76" name="椭圆 75"/>
            <p:cNvSpPr/>
            <p:nvPr/>
          </p:nvSpPr>
          <p:spPr>
            <a:xfrm>
              <a:off x="6749754" y="2427445"/>
              <a:ext cx="15423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7" name="文本框 8"/>
            <p:cNvSpPr txBox="1"/>
            <p:nvPr/>
          </p:nvSpPr>
          <p:spPr>
            <a:xfrm>
              <a:off x="6937041" y="2335286"/>
              <a:ext cx="1490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/>
                <a:t>Back To Process</a:t>
              </a:r>
              <a:endParaRPr lang="zh-CN" altLang="en-US" sz="1600" dirty="0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5726206" y="3358374"/>
            <a:ext cx="1470613" cy="338554"/>
            <a:chOff x="5560810" y="2335286"/>
            <a:chExt cx="1470613" cy="338554"/>
          </a:xfrm>
        </p:grpSpPr>
        <p:sp>
          <p:nvSpPr>
            <p:cNvPr id="79" name="椭圆 78"/>
            <p:cNvSpPr/>
            <p:nvPr/>
          </p:nvSpPr>
          <p:spPr>
            <a:xfrm>
              <a:off x="5560810" y="2427445"/>
              <a:ext cx="15423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0" name="文本框 6"/>
            <p:cNvSpPr txBox="1"/>
            <p:nvPr/>
          </p:nvSpPr>
          <p:spPr>
            <a:xfrm>
              <a:off x="5748097" y="2335286"/>
              <a:ext cx="4599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/>
                <a:t>Yes</a:t>
              </a:r>
              <a:endParaRPr lang="zh-CN" altLang="en-US" sz="1600" dirty="0"/>
            </a:p>
          </p:txBody>
        </p:sp>
        <p:sp>
          <p:nvSpPr>
            <p:cNvPr id="81" name="椭圆 80"/>
            <p:cNvSpPr/>
            <p:nvPr/>
          </p:nvSpPr>
          <p:spPr>
            <a:xfrm>
              <a:off x="6417416" y="2427445"/>
              <a:ext cx="154236" cy="1542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2" name="文本框 8"/>
            <p:cNvSpPr txBox="1"/>
            <p:nvPr/>
          </p:nvSpPr>
          <p:spPr>
            <a:xfrm>
              <a:off x="6604703" y="2335286"/>
              <a:ext cx="4267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/>
                <a:t>No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2442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2-Collate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0891" y="1654364"/>
            <a:ext cx="8530728" cy="5056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/>
        </p:nvSpPr>
        <p:spPr bwMode="auto">
          <a:xfrm>
            <a:off x="188396" y="646243"/>
            <a:ext cx="864235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1" tIns="48320" rIns="96641" bIns="48320" numCol="1" anchor="ctr" anchorCtr="0" compatLnSpc="1">
            <a:prstTxWarp prst="textNoShape">
              <a:avLst/>
            </a:prstTxWarp>
          </a:bodyPr>
          <a:lstStyle>
            <a:lvl1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2pPr>
            <a:lvl3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3pPr>
            <a:lvl4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4pPr>
            <a:lvl5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5pPr>
            <a:lvl6pPr marL="4572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6pPr>
            <a:lvl7pPr marL="9144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7pPr>
            <a:lvl8pPr marL="1371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8pPr>
            <a:lvl9pPr marL="18288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How </a:t>
            </a:r>
            <a:r>
              <a:rPr lang="en-US" sz="2400" dirty="0" err="1">
                <a:solidFill>
                  <a:schemeClr val="tx1"/>
                </a:solidFill>
              </a:rPr>
              <a:t>CollateUI</a:t>
            </a:r>
            <a:r>
              <a:rPr lang="en-US" sz="2400" dirty="0">
                <a:solidFill>
                  <a:schemeClr val="tx1"/>
                </a:solidFill>
              </a:rPr>
              <a:t> Works</a:t>
            </a:r>
          </a:p>
        </p:txBody>
      </p:sp>
    </p:spTree>
    <p:extLst>
      <p:ext uri="{BB962C8B-B14F-4D97-AF65-F5344CB8AC3E}">
        <p14:creationId xmlns:p14="http://schemas.microsoft.com/office/powerpoint/2010/main" val="2360265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2-Collate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2105" y="1661711"/>
            <a:ext cx="8659707" cy="4695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25189" y="649917"/>
            <a:ext cx="864235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Profile Details</a:t>
            </a:r>
          </a:p>
        </p:txBody>
      </p:sp>
    </p:spTree>
    <p:extLst>
      <p:ext uri="{BB962C8B-B14F-4D97-AF65-F5344CB8AC3E}">
        <p14:creationId xmlns:p14="http://schemas.microsoft.com/office/powerpoint/2010/main" val="4071648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2-Collate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4065" y="1759944"/>
            <a:ext cx="7315200" cy="394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92138" y="699033"/>
            <a:ext cx="864235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CPT Details</a:t>
            </a:r>
          </a:p>
        </p:txBody>
      </p:sp>
    </p:spTree>
    <p:extLst>
      <p:ext uri="{BB962C8B-B14F-4D97-AF65-F5344CB8AC3E}">
        <p14:creationId xmlns:p14="http://schemas.microsoft.com/office/powerpoint/2010/main" val="3460831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744" y="1746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Collate</a:t>
            </a:r>
            <a:r>
              <a:rPr lang="zh-CN" altLang="en-US" sz="2400" b="1" dirty="0"/>
              <a:t>演示</a:t>
            </a:r>
            <a:endParaRPr 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" t="17026" r="4639" b="15302"/>
          <a:stretch/>
        </p:blipFill>
        <p:spPr bwMode="auto">
          <a:xfrm>
            <a:off x="1968619" y="1176586"/>
            <a:ext cx="8333554" cy="507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 bwMode="auto">
          <a:xfrm flipH="1">
            <a:off x="5150577" y="3455122"/>
            <a:ext cx="1094696" cy="128907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H="1">
            <a:off x="4595814" y="2786063"/>
            <a:ext cx="1649461" cy="198745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2" t="47404" r="34869" b="12127"/>
          <a:stretch/>
        </p:blipFill>
        <p:spPr bwMode="auto">
          <a:xfrm>
            <a:off x="6245273" y="1417021"/>
            <a:ext cx="3931997" cy="2152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Arrow Connector 21"/>
          <p:cNvCxnSpPr/>
          <p:nvPr/>
        </p:nvCxnSpPr>
        <p:spPr bwMode="auto">
          <a:xfrm flipH="1">
            <a:off x="4095751" y="2136728"/>
            <a:ext cx="2149523" cy="263679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6" t="56902" r="28890" b="7463"/>
          <a:stretch/>
        </p:blipFill>
        <p:spPr bwMode="auto">
          <a:xfrm>
            <a:off x="6245274" y="2136728"/>
            <a:ext cx="3925598" cy="215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88" t="57464" r="23009" b="7649"/>
          <a:stretch/>
        </p:blipFill>
        <p:spPr bwMode="auto">
          <a:xfrm>
            <a:off x="6245275" y="2916143"/>
            <a:ext cx="3931996" cy="215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0" t="57649" r="15561" b="7463"/>
          <a:stretch/>
        </p:blipFill>
        <p:spPr bwMode="auto">
          <a:xfrm>
            <a:off x="6245274" y="3738208"/>
            <a:ext cx="3916002" cy="2152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 bwMode="auto">
          <a:xfrm flipH="1">
            <a:off x="5827580" y="4929188"/>
            <a:ext cx="1004121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667500" y="4773518"/>
            <a:ext cx="3493776" cy="5842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620" tIns="45310" rIns="90620" bIns="4531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1688"/>
          </a:p>
        </p:txBody>
      </p:sp>
    </p:spTree>
    <p:extLst>
      <p:ext uri="{BB962C8B-B14F-4D97-AF65-F5344CB8AC3E}">
        <p14:creationId xmlns:p14="http://schemas.microsoft.com/office/powerpoint/2010/main" val="70684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2-Collate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" t="17026" r="4639" b="15302"/>
          <a:stretch/>
        </p:blipFill>
        <p:spPr bwMode="auto">
          <a:xfrm>
            <a:off x="508228" y="1431296"/>
            <a:ext cx="11246769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866712" y="1765768"/>
          <a:ext cx="874776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08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09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00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02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03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04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05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06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07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08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09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00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圆角矩形 4"/>
          <p:cNvSpPr/>
          <p:nvPr/>
        </p:nvSpPr>
        <p:spPr>
          <a:xfrm>
            <a:off x="3726180" y="1581656"/>
            <a:ext cx="167640" cy="18411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1</a:t>
            </a:r>
            <a:endParaRPr lang="zh-CN" altLang="en-US" sz="1400" b="1" dirty="0"/>
          </a:p>
        </p:txBody>
      </p:sp>
      <p:sp>
        <p:nvSpPr>
          <p:cNvPr id="6" name="圆角矩形 5"/>
          <p:cNvSpPr/>
          <p:nvPr/>
        </p:nvSpPr>
        <p:spPr>
          <a:xfrm>
            <a:off x="4351020" y="1573228"/>
            <a:ext cx="167640" cy="18411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1</a:t>
            </a:r>
            <a:endParaRPr lang="zh-CN" altLang="en-US" sz="1400" b="1" dirty="0"/>
          </a:p>
        </p:txBody>
      </p:sp>
      <p:sp>
        <p:nvSpPr>
          <p:cNvPr id="7" name="圆角矩形 6"/>
          <p:cNvSpPr/>
          <p:nvPr/>
        </p:nvSpPr>
        <p:spPr>
          <a:xfrm>
            <a:off x="4975860" y="1573228"/>
            <a:ext cx="167640" cy="18411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2</a:t>
            </a:r>
            <a:endParaRPr lang="zh-CN" altLang="en-US" sz="1400" b="1" dirty="0"/>
          </a:p>
        </p:txBody>
      </p:sp>
      <p:sp>
        <p:nvSpPr>
          <p:cNvPr id="8" name="圆角矩形 7"/>
          <p:cNvSpPr/>
          <p:nvPr/>
        </p:nvSpPr>
        <p:spPr>
          <a:xfrm>
            <a:off x="8694420" y="1570804"/>
            <a:ext cx="167640" cy="18411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1</a:t>
            </a:r>
            <a:endParaRPr lang="zh-CN" altLang="en-US" sz="1400" b="1" dirty="0"/>
          </a:p>
        </p:txBody>
      </p:sp>
      <p:sp>
        <p:nvSpPr>
          <p:cNvPr id="9" name="圆角矩形 8"/>
          <p:cNvSpPr/>
          <p:nvPr/>
        </p:nvSpPr>
        <p:spPr>
          <a:xfrm>
            <a:off x="9319260" y="1562376"/>
            <a:ext cx="167640" cy="18411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1</a:t>
            </a:r>
            <a:endParaRPr lang="zh-CN" altLang="en-US" sz="1400" b="1" dirty="0"/>
          </a:p>
        </p:txBody>
      </p:sp>
      <p:sp>
        <p:nvSpPr>
          <p:cNvPr id="10" name="圆角矩形 9"/>
          <p:cNvSpPr/>
          <p:nvPr/>
        </p:nvSpPr>
        <p:spPr>
          <a:xfrm>
            <a:off x="9944100" y="1562376"/>
            <a:ext cx="167640" cy="18411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2</a:t>
            </a:r>
            <a:endParaRPr lang="zh-CN" altLang="en-US" sz="1400" b="1" dirty="0"/>
          </a:p>
        </p:txBody>
      </p:sp>
      <p:sp>
        <p:nvSpPr>
          <p:cNvPr id="11" name="Title 1"/>
          <p:cNvSpPr>
            <a:spLocks noGrp="1"/>
          </p:cNvSpPr>
          <p:nvPr/>
        </p:nvSpPr>
        <p:spPr bwMode="auto">
          <a:xfrm>
            <a:off x="113665" y="287276"/>
            <a:ext cx="864235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1" tIns="48320" rIns="96641" bIns="48320" numCol="1" anchor="ctr" anchorCtr="0" compatLnSpc="1">
            <a:prstTxWarp prst="textNoShape">
              <a:avLst/>
            </a:prstTxWarp>
          </a:bodyPr>
          <a:lstStyle>
            <a:lvl1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2pPr>
            <a:lvl3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3pPr>
            <a:lvl4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4pPr>
            <a:lvl5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5pPr>
            <a:lvl6pPr marL="4572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6pPr>
            <a:lvl7pPr marL="9144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7pPr>
            <a:lvl8pPr marL="1371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8pPr>
            <a:lvl9pPr marL="18288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9pPr>
          </a:lstStyle>
          <a:p>
            <a:r>
              <a:rPr lang="en-US" altLang="zh-CN" sz="2400" b="1" dirty="0">
                <a:solidFill>
                  <a:schemeClr val="tx1"/>
                </a:solidFill>
              </a:rPr>
              <a:t>Reprint Shipment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6867180" y="1018005"/>
          <a:ext cx="4876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Reprint Shipment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Reprint Invoice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Add Collate Profile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3157067" y="2080960"/>
            <a:ext cx="5425073" cy="29867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157067" y="2078206"/>
            <a:ext cx="5425073" cy="62092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Reprint Shipment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033" y="2215444"/>
            <a:ext cx="541021" cy="386443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182087" y="2873678"/>
            <a:ext cx="2335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Please Enter The Shipment ID</a:t>
            </a:r>
            <a:endParaRPr lang="zh-CN" altLang="en-US" sz="1400" dirty="0"/>
          </a:p>
        </p:txBody>
      </p:sp>
      <p:sp>
        <p:nvSpPr>
          <p:cNvPr id="18" name="矩形 17"/>
          <p:cNvSpPr/>
          <p:nvPr/>
        </p:nvSpPr>
        <p:spPr>
          <a:xfrm>
            <a:off x="5654710" y="2804145"/>
            <a:ext cx="2130172" cy="37306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369297" y="4311031"/>
            <a:ext cx="1041630" cy="37457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确认</a:t>
            </a:r>
          </a:p>
        </p:txBody>
      </p:sp>
      <p:sp>
        <p:nvSpPr>
          <p:cNvPr id="20" name="矩形 19"/>
          <p:cNvSpPr/>
          <p:nvPr/>
        </p:nvSpPr>
        <p:spPr>
          <a:xfrm>
            <a:off x="6185244" y="4317900"/>
            <a:ext cx="1041630" cy="37457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取消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182087" y="3388407"/>
            <a:ext cx="2157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Please Select the Printer ID</a:t>
            </a:r>
            <a:endParaRPr lang="zh-CN" altLang="en-US" sz="1400" dirty="0"/>
          </a:p>
        </p:txBody>
      </p:sp>
      <p:sp>
        <p:nvSpPr>
          <p:cNvPr id="22" name="矩形 21"/>
          <p:cNvSpPr/>
          <p:nvPr/>
        </p:nvSpPr>
        <p:spPr>
          <a:xfrm>
            <a:off x="5654710" y="3353399"/>
            <a:ext cx="2130172" cy="37306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6867180" y="1018005"/>
            <a:ext cx="1637842" cy="37084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21387"/>
              </p:ext>
            </p:extLst>
          </p:nvPr>
        </p:nvGraphicFramePr>
        <p:xfrm>
          <a:off x="586418" y="1008313"/>
          <a:ext cx="16256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See Collate Profile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184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2-Collate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" t="17026" r="4639" b="15302"/>
          <a:stretch/>
        </p:blipFill>
        <p:spPr bwMode="auto">
          <a:xfrm>
            <a:off x="508228" y="1431296"/>
            <a:ext cx="11246769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866712" y="1765768"/>
          <a:ext cx="874776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08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09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00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02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03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04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05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06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07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08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09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00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圆角矩形 4"/>
          <p:cNvSpPr/>
          <p:nvPr/>
        </p:nvSpPr>
        <p:spPr>
          <a:xfrm>
            <a:off x="3726180" y="1581656"/>
            <a:ext cx="167640" cy="18411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1</a:t>
            </a:r>
            <a:endParaRPr lang="zh-CN" altLang="en-US" sz="1400" b="1" dirty="0"/>
          </a:p>
        </p:txBody>
      </p:sp>
      <p:sp>
        <p:nvSpPr>
          <p:cNvPr id="6" name="圆角矩形 5"/>
          <p:cNvSpPr/>
          <p:nvPr/>
        </p:nvSpPr>
        <p:spPr>
          <a:xfrm>
            <a:off x="4351020" y="1573228"/>
            <a:ext cx="167640" cy="18411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1</a:t>
            </a:r>
            <a:endParaRPr lang="zh-CN" altLang="en-US" sz="1400" b="1" dirty="0"/>
          </a:p>
        </p:txBody>
      </p:sp>
      <p:sp>
        <p:nvSpPr>
          <p:cNvPr id="7" name="圆角矩形 6"/>
          <p:cNvSpPr/>
          <p:nvPr/>
        </p:nvSpPr>
        <p:spPr>
          <a:xfrm>
            <a:off x="4975860" y="1573228"/>
            <a:ext cx="167640" cy="18411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2</a:t>
            </a:r>
            <a:endParaRPr lang="zh-CN" altLang="en-US" sz="1400" b="1" dirty="0"/>
          </a:p>
        </p:txBody>
      </p:sp>
      <p:sp>
        <p:nvSpPr>
          <p:cNvPr id="8" name="圆角矩形 7"/>
          <p:cNvSpPr/>
          <p:nvPr/>
        </p:nvSpPr>
        <p:spPr>
          <a:xfrm>
            <a:off x="8694420" y="1570804"/>
            <a:ext cx="167640" cy="18411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1</a:t>
            </a:r>
            <a:endParaRPr lang="zh-CN" altLang="en-US" sz="1400" b="1" dirty="0"/>
          </a:p>
        </p:txBody>
      </p:sp>
      <p:sp>
        <p:nvSpPr>
          <p:cNvPr id="9" name="圆角矩形 8"/>
          <p:cNvSpPr/>
          <p:nvPr/>
        </p:nvSpPr>
        <p:spPr>
          <a:xfrm>
            <a:off x="9319260" y="1562376"/>
            <a:ext cx="167640" cy="18411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1</a:t>
            </a:r>
            <a:endParaRPr lang="zh-CN" altLang="en-US" sz="1400" b="1" dirty="0"/>
          </a:p>
        </p:txBody>
      </p:sp>
      <p:sp>
        <p:nvSpPr>
          <p:cNvPr id="10" name="圆角矩形 9"/>
          <p:cNvSpPr/>
          <p:nvPr/>
        </p:nvSpPr>
        <p:spPr>
          <a:xfrm>
            <a:off x="9944100" y="1562376"/>
            <a:ext cx="167640" cy="18411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2</a:t>
            </a:r>
            <a:endParaRPr lang="zh-CN" altLang="en-US" sz="1400" b="1" dirty="0"/>
          </a:p>
        </p:txBody>
      </p:sp>
      <p:sp>
        <p:nvSpPr>
          <p:cNvPr id="11" name="Title 1"/>
          <p:cNvSpPr>
            <a:spLocks noGrp="1"/>
          </p:cNvSpPr>
          <p:nvPr/>
        </p:nvSpPr>
        <p:spPr bwMode="auto">
          <a:xfrm>
            <a:off x="113665" y="309950"/>
            <a:ext cx="864235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1" tIns="48320" rIns="96641" bIns="48320" numCol="1" anchor="ctr" anchorCtr="0" compatLnSpc="1">
            <a:prstTxWarp prst="textNoShape">
              <a:avLst/>
            </a:prstTxWarp>
          </a:bodyPr>
          <a:lstStyle>
            <a:lvl1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2pPr>
            <a:lvl3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3pPr>
            <a:lvl4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4pPr>
            <a:lvl5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5pPr>
            <a:lvl6pPr marL="4572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6pPr>
            <a:lvl7pPr marL="9144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7pPr>
            <a:lvl8pPr marL="1371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8pPr>
            <a:lvl9pPr marL="18288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9pPr>
          </a:lstStyle>
          <a:p>
            <a:r>
              <a:rPr lang="en-US" altLang="zh-CN" sz="2400" b="1" dirty="0">
                <a:solidFill>
                  <a:schemeClr val="tx1"/>
                </a:solidFill>
              </a:rPr>
              <a:t>Reprint Invoice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6867180" y="1018005"/>
          <a:ext cx="4876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Reprint Shipment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Reprint Invoice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Add Collate Profile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3157067" y="2080960"/>
            <a:ext cx="5425073" cy="29867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157067" y="2078206"/>
            <a:ext cx="5425073" cy="62092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Reprint Invoice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033" y="2215444"/>
            <a:ext cx="541021" cy="386443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182087" y="2873678"/>
            <a:ext cx="2335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Please Enter The Shipment ID</a:t>
            </a:r>
            <a:endParaRPr lang="zh-CN" altLang="en-US" sz="1400" dirty="0"/>
          </a:p>
        </p:txBody>
      </p:sp>
      <p:sp>
        <p:nvSpPr>
          <p:cNvPr id="18" name="矩形 17"/>
          <p:cNvSpPr/>
          <p:nvPr/>
        </p:nvSpPr>
        <p:spPr>
          <a:xfrm>
            <a:off x="5654710" y="2804145"/>
            <a:ext cx="2130172" cy="37306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369297" y="4311031"/>
            <a:ext cx="1041630" cy="37457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确认</a:t>
            </a:r>
          </a:p>
        </p:txBody>
      </p:sp>
      <p:sp>
        <p:nvSpPr>
          <p:cNvPr id="20" name="矩形 19"/>
          <p:cNvSpPr/>
          <p:nvPr/>
        </p:nvSpPr>
        <p:spPr>
          <a:xfrm>
            <a:off x="6185244" y="4317900"/>
            <a:ext cx="1041630" cy="37457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取消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182087" y="3388407"/>
            <a:ext cx="2157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Please Select the Printer ID</a:t>
            </a:r>
            <a:endParaRPr lang="zh-CN" altLang="en-US" sz="1400" dirty="0"/>
          </a:p>
        </p:txBody>
      </p:sp>
      <p:sp>
        <p:nvSpPr>
          <p:cNvPr id="22" name="矩形 21"/>
          <p:cNvSpPr/>
          <p:nvPr/>
        </p:nvSpPr>
        <p:spPr>
          <a:xfrm>
            <a:off x="5654710" y="3353399"/>
            <a:ext cx="2130172" cy="37306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8500339" y="1018005"/>
            <a:ext cx="1637842" cy="37825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572293"/>
              </p:ext>
            </p:extLst>
          </p:nvPr>
        </p:nvGraphicFramePr>
        <p:xfrm>
          <a:off x="508228" y="1018005"/>
          <a:ext cx="16256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See Collate Profile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698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2-Collate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" t="17026" r="4639" b="15302"/>
          <a:stretch/>
        </p:blipFill>
        <p:spPr bwMode="auto">
          <a:xfrm>
            <a:off x="508228" y="1431296"/>
            <a:ext cx="11246769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866712" y="1765768"/>
          <a:ext cx="874776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08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09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00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02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03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04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05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06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07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08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09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00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圆角矩形 4"/>
          <p:cNvSpPr/>
          <p:nvPr/>
        </p:nvSpPr>
        <p:spPr>
          <a:xfrm>
            <a:off x="3726180" y="1581656"/>
            <a:ext cx="167640" cy="18411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1</a:t>
            </a:r>
            <a:endParaRPr lang="zh-CN" altLang="en-US" sz="1400" b="1" dirty="0"/>
          </a:p>
        </p:txBody>
      </p:sp>
      <p:sp>
        <p:nvSpPr>
          <p:cNvPr id="6" name="圆角矩形 5"/>
          <p:cNvSpPr/>
          <p:nvPr/>
        </p:nvSpPr>
        <p:spPr>
          <a:xfrm>
            <a:off x="4351020" y="1573228"/>
            <a:ext cx="167640" cy="18411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1</a:t>
            </a:r>
            <a:endParaRPr lang="zh-CN" altLang="en-US" sz="1400" b="1" dirty="0"/>
          </a:p>
        </p:txBody>
      </p:sp>
      <p:sp>
        <p:nvSpPr>
          <p:cNvPr id="7" name="圆角矩形 6"/>
          <p:cNvSpPr/>
          <p:nvPr/>
        </p:nvSpPr>
        <p:spPr>
          <a:xfrm>
            <a:off x="4975860" y="1573228"/>
            <a:ext cx="167640" cy="18411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2</a:t>
            </a:r>
            <a:endParaRPr lang="zh-CN" altLang="en-US" sz="1400" b="1" dirty="0"/>
          </a:p>
        </p:txBody>
      </p:sp>
      <p:sp>
        <p:nvSpPr>
          <p:cNvPr id="8" name="圆角矩形 7"/>
          <p:cNvSpPr/>
          <p:nvPr/>
        </p:nvSpPr>
        <p:spPr>
          <a:xfrm>
            <a:off x="8694420" y="1570804"/>
            <a:ext cx="167640" cy="18411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1</a:t>
            </a:r>
            <a:endParaRPr lang="zh-CN" altLang="en-US" sz="1400" b="1" dirty="0"/>
          </a:p>
        </p:txBody>
      </p:sp>
      <p:sp>
        <p:nvSpPr>
          <p:cNvPr id="9" name="圆角矩形 8"/>
          <p:cNvSpPr/>
          <p:nvPr/>
        </p:nvSpPr>
        <p:spPr>
          <a:xfrm>
            <a:off x="9319260" y="1562376"/>
            <a:ext cx="167640" cy="18411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1</a:t>
            </a:r>
            <a:endParaRPr lang="zh-CN" altLang="en-US" sz="1400" b="1" dirty="0"/>
          </a:p>
        </p:txBody>
      </p:sp>
      <p:sp>
        <p:nvSpPr>
          <p:cNvPr id="10" name="圆角矩形 9"/>
          <p:cNvSpPr/>
          <p:nvPr/>
        </p:nvSpPr>
        <p:spPr>
          <a:xfrm>
            <a:off x="9944100" y="1562376"/>
            <a:ext cx="167640" cy="18411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2</a:t>
            </a:r>
            <a:endParaRPr lang="zh-CN" altLang="en-US" sz="1400" b="1" dirty="0"/>
          </a:p>
        </p:txBody>
      </p:sp>
      <p:sp>
        <p:nvSpPr>
          <p:cNvPr id="11" name="Title 1"/>
          <p:cNvSpPr>
            <a:spLocks noGrp="1"/>
          </p:cNvSpPr>
          <p:nvPr/>
        </p:nvSpPr>
        <p:spPr bwMode="auto">
          <a:xfrm>
            <a:off x="138328" y="360723"/>
            <a:ext cx="864235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1" tIns="48320" rIns="96641" bIns="48320" numCol="1" anchor="ctr" anchorCtr="0" compatLnSpc="1">
            <a:prstTxWarp prst="textNoShape">
              <a:avLst/>
            </a:prstTxWarp>
          </a:bodyPr>
          <a:lstStyle>
            <a:lvl1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2pPr>
            <a:lvl3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3pPr>
            <a:lvl4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4pPr>
            <a:lvl5pPr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5pPr>
            <a:lvl6pPr marL="4572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6pPr>
            <a:lvl7pPr marL="9144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7pPr>
            <a:lvl8pPr marL="13716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8pPr>
            <a:lvl9pPr marL="1828800" algn="l" defTabSz="966788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charset="0"/>
              </a:defRPr>
            </a:lvl9pPr>
          </a:lstStyle>
          <a:p>
            <a:r>
              <a:rPr lang="en-US" altLang="zh-CN" sz="2400" b="1" dirty="0">
                <a:solidFill>
                  <a:schemeClr val="tx1"/>
                </a:solidFill>
              </a:rPr>
              <a:t>Reprint Invoice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6867180" y="1018005"/>
          <a:ext cx="4876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Reprint Shipment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Reprint Invoice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Add Collate Profile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3157067" y="2080960"/>
            <a:ext cx="5425073" cy="39896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157067" y="2078206"/>
            <a:ext cx="5425073" cy="62092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chemeClr val="tx1"/>
                </a:solidFill>
              </a:rPr>
              <a:t>Add Collate Profile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033" y="2215444"/>
            <a:ext cx="541021" cy="386443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805215" y="2882159"/>
            <a:ext cx="137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Template Name </a:t>
            </a:r>
            <a:endParaRPr lang="zh-CN" altLang="en-US" sz="1400" dirty="0"/>
          </a:p>
        </p:txBody>
      </p:sp>
      <p:sp>
        <p:nvSpPr>
          <p:cNvPr id="18" name="矩形 17"/>
          <p:cNvSpPr/>
          <p:nvPr/>
        </p:nvSpPr>
        <p:spPr>
          <a:xfrm>
            <a:off x="5654710" y="2804145"/>
            <a:ext cx="2130172" cy="37306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244045" y="3272344"/>
            <a:ext cx="851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Min Item</a:t>
            </a:r>
            <a:endParaRPr lang="zh-CN" altLang="en-US" sz="1400" dirty="0"/>
          </a:p>
        </p:txBody>
      </p:sp>
      <p:sp>
        <p:nvSpPr>
          <p:cNvPr id="22" name="矩形 21"/>
          <p:cNvSpPr/>
          <p:nvPr/>
        </p:nvSpPr>
        <p:spPr>
          <a:xfrm>
            <a:off x="5654710" y="3246072"/>
            <a:ext cx="2130172" cy="37306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100%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117155" y="964859"/>
            <a:ext cx="1637842" cy="37825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424085"/>
              </p:ext>
            </p:extLst>
          </p:nvPr>
        </p:nvGraphicFramePr>
        <p:xfrm>
          <a:off x="266700" y="1028119"/>
          <a:ext cx="16256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See Collate Profile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4238300" y="3694403"/>
            <a:ext cx="878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Max Item</a:t>
            </a:r>
            <a:endParaRPr lang="zh-CN" altLang="en-US" sz="1400" dirty="0"/>
          </a:p>
        </p:txBody>
      </p:sp>
      <p:sp>
        <p:nvSpPr>
          <p:cNvPr id="26" name="矩形 25"/>
          <p:cNvSpPr/>
          <p:nvPr/>
        </p:nvSpPr>
        <p:spPr>
          <a:xfrm>
            <a:off x="5654710" y="3677527"/>
            <a:ext cx="2130172" cy="37306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100%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965259" y="4154562"/>
            <a:ext cx="1213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Min Shipment</a:t>
            </a:r>
            <a:endParaRPr lang="zh-CN" altLang="en-US" sz="1400" dirty="0"/>
          </a:p>
        </p:txBody>
      </p:sp>
      <p:sp>
        <p:nvSpPr>
          <p:cNvPr id="32" name="矩形 31"/>
          <p:cNvSpPr/>
          <p:nvPr/>
        </p:nvSpPr>
        <p:spPr>
          <a:xfrm>
            <a:off x="5658673" y="4108982"/>
            <a:ext cx="2130172" cy="37306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100%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920363" y="4570403"/>
            <a:ext cx="1240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Max Shipment</a:t>
            </a:r>
            <a:endParaRPr lang="zh-CN" altLang="en-US" sz="1400" dirty="0"/>
          </a:p>
        </p:txBody>
      </p:sp>
      <p:sp>
        <p:nvSpPr>
          <p:cNvPr id="34" name="矩形 33"/>
          <p:cNvSpPr/>
          <p:nvPr/>
        </p:nvSpPr>
        <p:spPr>
          <a:xfrm>
            <a:off x="5658673" y="4540437"/>
            <a:ext cx="2130172" cy="37306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100%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292047" y="4978356"/>
            <a:ext cx="1892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Create Pure </a:t>
            </a:r>
            <a:r>
              <a:rPr lang="en-US" altLang="zh-CN" sz="1400" dirty="0" err="1"/>
              <a:t>ExSD</a:t>
            </a:r>
            <a:r>
              <a:rPr lang="en-US" altLang="zh-CN" sz="1400" dirty="0"/>
              <a:t> Batch</a:t>
            </a:r>
            <a:endParaRPr lang="zh-CN" altLang="en-US" sz="1400" dirty="0"/>
          </a:p>
        </p:txBody>
      </p:sp>
      <p:sp>
        <p:nvSpPr>
          <p:cNvPr id="36" name="矩形 35"/>
          <p:cNvSpPr/>
          <p:nvPr/>
        </p:nvSpPr>
        <p:spPr>
          <a:xfrm>
            <a:off x="5654710" y="5001689"/>
            <a:ext cx="2130172" cy="37306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No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593918" y="5624061"/>
            <a:ext cx="1041630" cy="37457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确认</a:t>
            </a:r>
          </a:p>
        </p:txBody>
      </p:sp>
      <p:sp>
        <p:nvSpPr>
          <p:cNvPr id="38" name="矩形 37"/>
          <p:cNvSpPr/>
          <p:nvPr/>
        </p:nvSpPr>
        <p:spPr>
          <a:xfrm>
            <a:off x="6409865" y="5630930"/>
            <a:ext cx="1041630" cy="37457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取消</a:t>
            </a:r>
          </a:p>
        </p:txBody>
      </p:sp>
    </p:spTree>
    <p:extLst>
      <p:ext uri="{BB962C8B-B14F-4D97-AF65-F5344CB8AC3E}">
        <p14:creationId xmlns:p14="http://schemas.microsoft.com/office/powerpoint/2010/main" val="1793913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1566</TotalTime>
  <Words>1210</Words>
  <Application>Microsoft Office PowerPoint</Application>
  <PresentationFormat>宽屏</PresentationFormat>
  <Paragraphs>480</Paragraphs>
  <Slides>24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宋体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2-Collate</vt:lpstr>
      <vt:lpstr>2-Collate</vt:lpstr>
      <vt:lpstr>2-Collate</vt:lpstr>
      <vt:lpstr>2-Collate</vt:lpstr>
      <vt:lpstr>Collate演示</vt:lpstr>
      <vt:lpstr>2-Collate</vt:lpstr>
      <vt:lpstr>2-Collate</vt:lpstr>
      <vt:lpstr>2-Collate</vt:lpstr>
      <vt:lpstr>2-Collate </vt:lpstr>
      <vt:lpstr>2-Collate</vt:lpstr>
      <vt:lpstr>2-Collate</vt:lpstr>
      <vt:lpstr>8-Order Pool</vt:lpstr>
      <vt:lpstr>8-Create a New Order Pool-1</vt:lpstr>
      <vt:lpstr>8-Create a New Order Pool-2</vt:lpstr>
      <vt:lpstr>8-Create a New Order Pool-3</vt:lpstr>
      <vt:lpstr>8-Create a New Order Pool-4</vt:lpstr>
      <vt:lpstr>8-Create a New Order Pool-5</vt:lpstr>
      <vt:lpstr>8-Create a New Order Pool-6</vt:lpstr>
      <vt:lpstr>8-Order Pool</vt:lpstr>
      <vt:lpstr>9-Process Path</vt:lpstr>
      <vt:lpstr>9-Process Path-Total Setting</vt:lpstr>
      <vt:lpstr>9-Process Path-Create New Process Path</vt:lpstr>
      <vt:lpstr>9-Process Path-Create New Process Path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Mengmeng</dc:creator>
  <cp:lastModifiedBy>PC-6</cp:lastModifiedBy>
  <cp:revision>224</cp:revision>
  <dcterms:created xsi:type="dcterms:W3CDTF">2016-11-29T05:13:23Z</dcterms:created>
  <dcterms:modified xsi:type="dcterms:W3CDTF">2017-02-14T07:29:59Z</dcterms:modified>
</cp:coreProperties>
</file>